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36E2B-C251-49E1-8BA9-6C2139E12481}" v="118" dt="2020-04-06T03:43:54.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88" d="100"/>
          <a:sy n="88" d="100"/>
        </p:scale>
        <p:origin x="391"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hyperlink" Target="https://en.wikipedia.org/wiki/Sanitation_of_the_Indus_Valley_Civilisation"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hyperlink" Target="https://simple.wikipedia.org/wiki/Mohenjo-daro" TargetMode="External"/><Relationship Id="rId1" Type="http://schemas.openxmlformats.org/officeDocument/2006/relationships/image" Target="../media/image10.jpeg"/><Relationship Id="rId6" Type="http://schemas.openxmlformats.org/officeDocument/2006/relationships/hyperlink" Target="http://notapennyformythoughts.blogspot.com/2013/07/reclaiming-our-history-decoding.html" TargetMode="External"/><Relationship Id="rId5" Type="http://schemas.openxmlformats.org/officeDocument/2006/relationships/image" Target="../media/image12.jpg"/><Relationship Id="rId4" Type="http://schemas.openxmlformats.org/officeDocument/2006/relationships/hyperlink" Target="https://it.wikipedia.org/wiki/Harappa"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en.wikipedia.org/wiki/Sanitation_of_the_Indus_Valley_Civilisation"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hyperlink" Target="https://simple.wikipedia.org/wiki/Mohenjo-daro" TargetMode="External"/><Relationship Id="rId1" Type="http://schemas.openxmlformats.org/officeDocument/2006/relationships/image" Target="../media/image10.jpeg"/><Relationship Id="rId6" Type="http://schemas.openxmlformats.org/officeDocument/2006/relationships/hyperlink" Target="http://notapennyformythoughts.blogspot.com/2013/07/reclaiming-our-history-decoding.html" TargetMode="External"/><Relationship Id="rId5" Type="http://schemas.openxmlformats.org/officeDocument/2006/relationships/image" Target="../media/image12.jpg"/><Relationship Id="rId4" Type="http://schemas.openxmlformats.org/officeDocument/2006/relationships/hyperlink" Target="https://it.wikipedia.org/wiki/Harapp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64109-91FA-4900-9C17-5F84C42B8006}"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n-IN"/>
        </a:p>
      </dgm:t>
    </dgm:pt>
    <dgm:pt modelId="{FA66634A-5DCA-4F59-A9E7-055F3FB3B7EB}">
      <dgm:prSet phldrT="[Text]"/>
      <dgm:spPr/>
      <dgm:t>
        <a:bodyPr/>
        <a:lstStyle/>
        <a:p>
          <a:r>
            <a:rPr lang="en-IN" dirty="0">
              <a:solidFill>
                <a:schemeClr val="tx1"/>
              </a:solidFill>
            </a:rPr>
            <a:t>Harappan</a:t>
          </a:r>
        </a:p>
        <a:p>
          <a:r>
            <a:rPr lang="en-IN" dirty="0">
              <a:solidFill>
                <a:schemeClr val="tx1"/>
              </a:solidFill>
            </a:rPr>
            <a:t>Civilisation</a:t>
          </a:r>
        </a:p>
        <a:p>
          <a:r>
            <a:rPr lang="en-IN" dirty="0">
              <a:solidFill>
                <a:schemeClr val="tx1"/>
              </a:solidFill>
            </a:rPr>
            <a:t>Discovered in 20</a:t>
          </a:r>
          <a:r>
            <a:rPr lang="en-IN" baseline="30000" dirty="0">
              <a:solidFill>
                <a:schemeClr val="tx1"/>
              </a:solidFill>
            </a:rPr>
            <a:t>th</a:t>
          </a:r>
          <a:r>
            <a:rPr lang="en-IN" dirty="0">
              <a:solidFill>
                <a:schemeClr val="tx1"/>
              </a:solidFill>
            </a:rPr>
            <a:t> century</a:t>
          </a:r>
        </a:p>
      </dgm:t>
    </dgm:pt>
    <dgm:pt modelId="{2690FF2F-FF85-42B4-96F8-FA402A6BE885}" type="parTrans" cxnId="{CC6B0AE7-AF76-4909-9670-D6AFC6AA048A}">
      <dgm:prSet/>
      <dgm:spPr/>
      <dgm:t>
        <a:bodyPr/>
        <a:lstStyle/>
        <a:p>
          <a:endParaRPr lang="en-IN"/>
        </a:p>
      </dgm:t>
    </dgm:pt>
    <dgm:pt modelId="{450DE15D-53AC-48E6-BDD2-93C074DFDE7A}" type="sibTrans" cxnId="{CC6B0AE7-AF76-4909-9670-D6AFC6AA048A}">
      <dgm:prSet/>
      <dgm:spPr/>
      <dgm:t>
        <a:bodyPr/>
        <a:lstStyle/>
        <a:p>
          <a:endParaRPr lang="en-IN"/>
        </a:p>
      </dgm:t>
    </dgm:pt>
    <dgm:pt modelId="{A4F48469-A1C3-48D7-9E96-F3A0F1647C81}">
      <dgm:prSet phldrT="[Text]"/>
      <dgm:spPr/>
      <dgm:t>
        <a:bodyPr/>
        <a:lstStyle/>
        <a:p>
          <a:r>
            <a:rPr lang="en-IN" dirty="0"/>
            <a:t>Early phase</a:t>
          </a:r>
        </a:p>
        <a:p>
          <a:r>
            <a:rPr lang="en-IN" dirty="0"/>
            <a:t>Before 2600 B.C.E</a:t>
          </a:r>
        </a:p>
      </dgm:t>
    </dgm:pt>
    <dgm:pt modelId="{15BA621E-4D28-4C49-AC71-53E325420119}" type="parTrans" cxnId="{97EC69F3-10CA-4AF0-82B8-995CACA3A1CB}">
      <dgm:prSet/>
      <dgm:spPr/>
      <dgm:t>
        <a:bodyPr/>
        <a:lstStyle/>
        <a:p>
          <a:endParaRPr lang="en-IN"/>
        </a:p>
      </dgm:t>
    </dgm:pt>
    <dgm:pt modelId="{5C71354A-EF24-4257-8D5C-FA00B26A466C}" type="sibTrans" cxnId="{97EC69F3-10CA-4AF0-82B8-995CACA3A1CB}">
      <dgm:prSet/>
      <dgm:spPr/>
      <dgm:t>
        <a:bodyPr/>
        <a:lstStyle/>
        <a:p>
          <a:endParaRPr lang="en-IN"/>
        </a:p>
      </dgm:t>
    </dgm:pt>
    <dgm:pt modelId="{7F68E74A-F3C1-468C-98ED-F57DBB6B2302}">
      <dgm:prSet phldrT="[Text]"/>
      <dgm:spPr/>
      <dgm:t>
        <a:bodyPr/>
        <a:lstStyle/>
        <a:p>
          <a:r>
            <a:rPr lang="en-IN" dirty="0"/>
            <a:t>Mature Phase</a:t>
          </a:r>
        </a:p>
        <a:p>
          <a:r>
            <a:rPr lang="en-IN" dirty="0"/>
            <a:t>2600-1900 B.C.E</a:t>
          </a:r>
        </a:p>
      </dgm:t>
    </dgm:pt>
    <dgm:pt modelId="{DA6D0A33-088F-42BE-BE7C-726F7DE723C6}" type="parTrans" cxnId="{7026124E-3E60-4518-9100-7CF4C2A77F0D}">
      <dgm:prSet/>
      <dgm:spPr/>
      <dgm:t>
        <a:bodyPr/>
        <a:lstStyle/>
        <a:p>
          <a:endParaRPr lang="en-IN"/>
        </a:p>
      </dgm:t>
    </dgm:pt>
    <dgm:pt modelId="{EBAF98A8-8B70-46D0-ACD4-C4FD99C0965E}" type="sibTrans" cxnId="{7026124E-3E60-4518-9100-7CF4C2A77F0D}">
      <dgm:prSet/>
      <dgm:spPr/>
      <dgm:t>
        <a:bodyPr/>
        <a:lstStyle/>
        <a:p>
          <a:endParaRPr lang="en-IN"/>
        </a:p>
      </dgm:t>
    </dgm:pt>
    <dgm:pt modelId="{BE3B983E-7C6C-4DE0-B01E-ED79EEE31355}">
      <dgm:prSet phldrT="[Text]"/>
      <dgm:spPr/>
      <dgm:t>
        <a:bodyPr/>
        <a:lstStyle/>
        <a:p>
          <a:r>
            <a:rPr lang="en-IN" dirty="0"/>
            <a:t>Late Phase</a:t>
          </a:r>
        </a:p>
        <a:p>
          <a:r>
            <a:rPr lang="en-IN" dirty="0"/>
            <a:t>after1900B.C.E</a:t>
          </a:r>
        </a:p>
      </dgm:t>
    </dgm:pt>
    <dgm:pt modelId="{5B2D4F15-6A0B-46B3-9F10-C6BB8B37389F}" type="parTrans" cxnId="{9CD4F4A8-8BBC-4059-9197-8D7755CA2B0F}">
      <dgm:prSet/>
      <dgm:spPr/>
      <dgm:t>
        <a:bodyPr/>
        <a:lstStyle/>
        <a:p>
          <a:endParaRPr lang="en-IN"/>
        </a:p>
      </dgm:t>
    </dgm:pt>
    <dgm:pt modelId="{AC990788-E252-48A0-A32D-4C33C1325C24}" type="sibTrans" cxnId="{9CD4F4A8-8BBC-4059-9197-8D7755CA2B0F}">
      <dgm:prSet/>
      <dgm:spPr/>
      <dgm:t>
        <a:bodyPr/>
        <a:lstStyle/>
        <a:p>
          <a:endParaRPr lang="en-IN"/>
        </a:p>
      </dgm:t>
    </dgm:pt>
    <dgm:pt modelId="{95EEABC7-7B8E-4800-95E9-87F26F161149}" type="pres">
      <dgm:prSet presAssocID="{D9464109-91FA-4900-9C17-5F84C42B8006}" presName="Name0" presStyleCnt="0">
        <dgm:presLayoutVars>
          <dgm:dir/>
          <dgm:resizeHandles val="exact"/>
        </dgm:presLayoutVars>
      </dgm:prSet>
      <dgm:spPr/>
    </dgm:pt>
    <dgm:pt modelId="{4E301BAE-8D10-4E43-9693-70171A4AF863}" type="pres">
      <dgm:prSet presAssocID="{D9464109-91FA-4900-9C17-5F84C42B8006}" presName="fgShape" presStyleLbl="fgShp" presStyleIdx="0" presStyleCnt="1"/>
      <dgm:spPr>
        <a:solidFill>
          <a:schemeClr val="bg1"/>
        </a:solidFill>
      </dgm:spPr>
    </dgm:pt>
    <dgm:pt modelId="{E745F0A4-8B78-4F83-AE87-ED6BDADFD20F}" type="pres">
      <dgm:prSet presAssocID="{D9464109-91FA-4900-9C17-5F84C42B8006}" presName="linComp" presStyleCnt="0"/>
      <dgm:spPr/>
    </dgm:pt>
    <dgm:pt modelId="{CD3DF546-ECB6-4C14-B281-BA51923E13DC}" type="pres">
      <dgm:prSet presAssocID="{FA66634A-5DCA-4F59-A9E7-055F3FB3B7EB}" presName="compNode" presStyleCnt="0"/>
      <dgm:spPr/>
    </dgm:pt>
    <dgm:pt modelId="{F36641A1-518D-4D8A-AD73-555FE8FAB02C}" type="pres">
      <dgm:prSet presAssocID="{FA66634A-5DCA-4F59-A9E7-055F3FB3B7EB}" presName="bkgdShape" presStyleLbl="node1" presStyleIdx="0" presStyleCnt="4"/>
      <dgm:spPr/>
    </dgm:pt>
    <dgm:pt modelId="{183EF7D7-8546-4A02-A4FF-2488E610DED4}" type="pres">
      <dgm:prSet presAssocID="{FA66634A-5DCA-4F59-A9E7-055F3FB3B7EB}" presName="nodeTx" presStyleLbl="node1" presStyleIdx="0" presStyleCnt="4">
        <dgm:presLayoutVars>
          <dgm:bulletEnabled val="1"/>
        </dgm:presLayoutVars>
      </dgm:prSet>
      <dgm:spPr/>
    </dgm:pt>
    <dgm:pt modelId="{4B2DA89C-BEDD-404D-A567-7A8CB0233B9F}" type="pres">
      <dgm:prSet presAssocID="{FA66634A-5DCA-4F59-A9E7-055F3FB3B7EB}" presName="invisiNode" presStyleLbl="node1" presStyleIdx="0" presStyleCnt="4"/>
      <dgm:spPr/>
    </dgm:pt>
    <dgm:pt modelId="{A06A0A81-0F53-45D5-9499-DEC9F9DCDE0F}" type="pres">
      <dgm:prSet presAssocID="{FA66634A-5DCA-4F59-A9E7-055F3FB3B7E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0" r="-50000"/>
          </a:stretch>
        </a:blipFill>
      </dgm:spPr>
    </dgm:pt>
    <dgm:pt modelId="{AD959C3C-E12F-44BB-A079-2D97B11D64D0}" type="pres">
      <dgm:prSet presAssocID="{450DE15D-53AC-48E6-BDD2-93C074DFDE7A}" presName="sibTrans" presStyleLbl="sibTrans2D1" presStyleIdx="0" presStyleCnt="0"/>
      <dgm:spPr/>
    </dgm:pt>
    <dgm:pt modelId="{E6F2DB00-607A-42A8-9BA2-37E6DF2E0A7C}" type="pres">
      <dgm:prSet presAssocID="{A4F48469-A1C3-48D7-9E96-F3A0F1647C81}" presName="compNode" presStyleCnt="0"/>
      <dgm:spPr/>
    </dgm:pt>
    <dgm:pt modelId="{0095A968-82A7-400A-8041-3585830B6F97}" type="pres">
      <dgm:prSet presAssocID="{A4F48469-A1C3-48D7-9E96-F3A0F1647C81}" presName="bkgdShape" presStyleLbl="node1" presStyleIdx="1" presStyleCnt="4"/>
      <dgm:spPr/>
    </dgm:pt>
    <dgm:pt modelId="{7997B4A0-581A-44F0-9806-DFFF2F52C270}" type="pres">
      <dgm:prSet presAssocID="{A4F48469-A1C3-48D7-9E96-F3A0F1647C81}" presName="nodeTx" presStyleLbl="node1" presStyleIdx="1" presStyleCnt="4">
        <dgm:presLayoutVars>
          <dgm:bulletEnabled val="1"/>
        </dgm:presLayoutVars>
      </dgm:prSet>
      <dgm:spPr/>
    </dgm:pt>
    <dgm:pt modelId="{EF3DAC8A-BA42-4979-80AF-BD7B4CBC35E0}" type="pres">
      <dgm:prSet presAssocID="{A4F48469-A1C3-48D7-9E96-F3A0F1647C81}" presName="invisiNode" presStyleLbl="node1" presStyleIdx="1" presStyleCnt="4"/>
      <dgm:spPr/>
    </dgm:pt>
    <dgm:pt modelId="{88382886-3E89-477F-A9B8-B77EDC2B45BE}" type="pres">
      <dgm:prSet presAssocID="{A4F48469-A1C3-48D7-9E96-F3A0F1647C81}"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7000" b="-17000"/>
          </a:stretch>
        </a:blipFill>
      </dgm:spPr>
    </dgm:pt>
    <dgm:pt modelId="{789D5EAC-E250-4912-9B2A-4ED282C73E51}" type="pres">
      <dgm:prSet presAssocID="{5C71354A-EF24-4257-8D5C-FA00B26A466C}" presName="sibTrans" presStyleLbl="sibTrans2D1" presStyleIdx="0" presStyleCnt="0"/>
      <dgm:spPr/>
    </dgm:pt>
    <dgm:pt modelId="{A0FA5E41-DA84-4A63-9CC0-35648AF6EA27}" type="pres">
      <dgm:prSet presAssocID="{7F68E74A-F3C1-468C-98ED-F57DBB6B2302}" presName="compNode" presStyleCnt="0"/>
      <dgm:spPr/>
    </dgm:pt>
    <dgm:pt modelId="{4E0D55B4-895F-4EF1-B201-87C4B944BF16}" type="pres">
      <dgm:prSet presAssocID="{7F68E74A-F3C1-468C-98ED-F57DBB6B2302}" presName="bkgdShape" presStyleLbl="node1" presStyleIdx="2" presStyleCnt="4"/>
      <dgm:spPr/>
    </dgm:pt>
    <dgm:pt modelId="{C2F80A93-767A-4F5A-BD56-77E5E3C8BB1B}" type="pres">
      <dgm:prSet presAssocID="{7F68E74A-F3C1-468C-98ED-F57DBB6B2302}" presName="nodeTx" presStyleLbl="node1" presStyleIdx="2" presStyleCnt="4">
        <dgm:presLayoutVars>
          <dgm:bulletEnabled val="1"/>
        </dgm:presLayoutVars>
      </dgm:prSet>
      <dgm:spPr/>
    </dgm:pt>
    <dgm:pt modelId="{B0BD4FB8-E6FF-4357-B8DF-A5E3A667A12C}" type="pres">
      <dgm:prSet presAssocID="{7F68E74A-F3C1-468C-98ED-F57DBB6B2302}" presName="invisiNode" presStyleLbl="node1" presStyleIdx="2" presStyleCnt="4"/>
      <dgm:spPr/>
    </dgm:pt>
    <dgm:pt modelId="{DD450430-99D6-437D-A514-374500ABB5E4}" type="pres">
      <dgm:prSet presAssocID="{7F68E74A-F3C1-468C-98ED-F57DBB6B2302}" presName="imagNode" presStyleLbl="fgImgPlace1" presStyleIdx="2" presStyleCnt="4" custLinFactNeighborX="-195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6000" r="-16000"/>
          </a:stretch>
        </a:blipFill>
      </dgm:spPr>
    </dgm:pt>
    <dgm:pt modelId="{587F5664-6DE2-4704-A090-C463B9E5BF17}" type="pres">
      <dgm:prSet presAssocID="{EBAF98A8-8B70-46D0-ACD4-C4FD99C0965E}" presName="sibTrans" presStyleLbl="sibTrans2D1" presStyleIdx="0" presStyleCnt="0"/>
      <dgm:spPr/>
    </dgm:pt>
    <dgm:pt modelId="{F58B630B-9D4E-44EB-97B3-D1A8F905F514}" type="pres">
      <dgm:prSet presAssocID="{BE3B983E-7C6C-4DE0-B01E-ED79EEE31355}" presName="compNode" presStyleCnt="0"/>
      <dgm:spPr/>
    </dgm:pt>
    <dgm:pt modelId="{143647CA-254D-4B48-86CF-BCABE0C1E000}" type="pres">
      <dgm:prSet presAssocID="{BE3B983E-7C6C-4DE0-B01E-ED79EEE31355}" presName="bkgdShape" presStyleLbl="node1" presStyleIdx="3" presStyleCnt="4"/>
      <dgm:spPr/>
    </dgm:pt>
    <dgm:pt modelId="{6F5B8BCA-40BB-4806-A645-7605A3E8C11C}" type="pres">
      <dgm:prSet presAssocID="{BE3B983E-7C6C-4DE0-B01E-ED79EEE31355}" presName="nodeTx" presStyleLbl="node1" presStyleIdx="3" presStyleCnt="4">
        <dgm:presLayoutVars>
          <dgm:bulletEnabled val="1"/>
        </dgm:presLayoutVars>
      </dgm:prSet>
      <dgm:spPr/>
    </dgm:pt>
    <dgm:pt modelId="{6C749EDE-6084-45BC-BDB8-CBAF295C320A}" type="pres">
      <dgm:prSet presAssocID="{BE3B983E-7C6C-4DE0-B01E-ED79EEE31355}" presName="invisiNode" presStyleLbl="node1" presStyleIdx="3" presStyleCnt="4"/>
      <dgm:spPr/>
    </dgm:pt>
    <dgm:pt modelId="{C739BE60-13FC-4B4F-872D-56C9649FE8FB}" type="pres">
      <dgm:prSet presAssocID="{BE3B983E-7C6C-4DE0-B01E-ED79EEE31355}"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dgm:spPr>
    </dgm:pt>
  </dgm:ptLst>
  <dgm:cxnLst>
    <dgm:cxn modelId="{AD1A3F2D-1CD5-4FA7-8EF0-2352F3520F78}" type="presOf" srcId="{EBAF98A8-8B70-46D0-ACD4-C4FD99C0965E}" destId="{587F5664-6DE2-4704-A090-C463B9E5BF17}" srcOrd="0" destOrd="0" presId="urn:microsoft.com/office/officeart/2005/8/layout/hList7"/>
    <dgm:cxn modelId="{7026124E-3E60-4518-9100-7CF4C2A77F0D}" srcId="{D9464109-91FA-4900-9C17-5F84C42B8006}" destId="{7F68E74A-F3C1-468C-98ED-F57DBB6B2302}" srcOrd="2" destOrd="0" parTransId="{DA6D0A33-088F-42BE-BE7C-726F7DE723C6}" sibTransId="{EBAF98A8-8B70-46D0-ACD4-C4FD99C0965E}"/>
    <dgm:cxn modelId="{40274E51-CD3A-427F-9947-E0A8FBB7C1C5}" type="presOf" srcId="{5C71354A-EF24-4257-8D5C-FA00B26A466C}" destId="{789D5EAC-E250-4912-9B2A-4ED282C73E51}" srcOrd="0" destOrd="0" presId="urn:microsoft.com/office/officeart/2005/8/layout/hList7"/>
    <dgm:cxn modelId="{85FCBF75-F3E8-4FCB-A16E-5F132C154717}" type="presOf" srcId="{A4F48469-A1C3-48D7-9E96-F3A0F1647C81}" destId="{7997B4A0-581A-44F0-9806-DFFF2F52C270}" srcOrd="1" destOrd="0" presId="urn:microsoft.com/office/officeart/2005/8/layout/hList7"/>
    <dgm:cxn modelId="{1AA0EF90-E44A-4A9C-A958-AD9B61822383}" type="presOf" srcId="{A4F48469-A1C3-48D7-9E96-F3A0F1647C81}" destId="{0095A968-82A7-400A-8041-3585830B6F97}" srcOrd="0" destOrd="0" presId="urn:microsoft.com/office/officeart/2005/8/layout/hList7"/>
    <dgm:cxn modelId="{FACB8693-EBC8-48B7-9971-BB677105E61E}" type="presOf" srcId="{FA66634A-5DCA-4F59-A9E7-055F3FB3B7EB}" destId="{F36641A1-518D-4D8A-AD73-555FE8FAB02C}" srcOrd="0" destOrd="0" presId="urn:microsoft.com/office/officeart/2005/8/layout/hList7"/>
    <dgm:cxn modelId="{6ACBA699-188D-4D1A-A8FE-7BCF7DE98E2A}" type="presOf" srcId="{BE3B983E-7C6C-4DE0-B01E-ED79EEE31355}" destId="{6F5B8BCA-40BB-4806-A645-7605A3E8C11C}" srcOrd="1" destOrd="0" presId="urn:microsoft.com/office/officeart/2005/8/layout/hList7"/>
    <dgm:cxn modelId="{3EA0339B-A681-49E8-83F9-7ACE7C460F9B}" type="presOf" srcId="{D9464109-91FA-4900-9C17-5F84C42B8006}" destId="{95EEABC7-7B8E-4800-95E9-87F26F161149}" srcOrd="0" destOrd="0" presId="urn:microsoft.com/office/officeart/2005/8/layout/hList7"/>
    <dgm:cxn modelId="{1976F29F-3D2E-477A-8402-0EFFF908A3B1}" type="presOf" srcId="{7F68E74A-F3C1-468C-98ED-F57DBB6B2302}" destId="{4E0D55B4-895F-4EF1-B201-87C4B944BF16}" srcOrd="0" destOrd="0" presId="urn:microsoft.com/office/officeart/2005/8/layout/hList7"/>
    <dgm:cxn modelId="{41C6E1A1-22E8-41CD-9A1A-7DB8F6DFCAA1}" type="presOf" srcId="{FA66634A-5DCA-4F59-A9E7-055F3FB3B7EB}" destId="{183EF7D7-8546-4A02-A4FF-2488E610DED4}" srcOrd="1" destOrd="0" presId="urn:microsoft.com/office/officeart/2005/8/layout/hList7"/>
    <dgm:cxn modelId="{9CD4F4A8-8BBC-4059-9197-8D7755CA2B0F}" srcId="{D9464109-91FA-4900-9C17-5F84C42B8006}" destId="{BE3B983E-7C6C-4DE0-B01E-ED79EEE31355}" srcOrd="3" destOrd="0" parTransId="{5B2D4F15-6A0B-46B3-9F10-C6BB8B37389F}" sibTransId="{AC990788-E252-48A0-A32D-4C33C1325C24}"/>
    <dgm:cxn modelId="{C74D6BB3-C12B-4B1B-ABE2-018C03C11832}" type="presOf" srcId="{BE3B983E-7C6C-4DE0-B01E-ED79EEE31355}" destId="{143647CA-254D-4B48-86CF-BCABE0C1E000}" srcOrd="0" destOrd="0" presId="urn:microsoft.com/office/officeart/2005/8/layout/hList7"/>
    <dgm:cxn modelId="{3544FDD8-9177-474B-B75B-55BC253F1DE2}" type="presOf" srcId="{450DE15D-53AC-48E6-BDD2-93C074DFDE7A}" destId="{AD959C3C-E12F-44BB-A079-2D97B11D64D0}" srcOrd="0" destOrd="0" presId="urn:microsoft.com/office/officeart/2005/8/layout/hList7"/>
    <dgm:cxn modelId="{CC6B0AE7-AF76-4909-9670-D6AFC6AA048A}" srcId="{D9464109-91FA-4900-9C17-5F84C42B8006}" destId="{FA66634A-5DCA-4F59-A9E7-055F3FB3B7EB}" srcOrd="0" destOrd="0" parTransId="{2690FF2F-FF85-42B4-96F8-FA402A6BE885}" sibTransId="{450DE15D-53AC-48E6-BDD2-93C074DFDE7A}"/>
    <dgm:cxn modelId="{97EC69F3-10CA-4AF0-82B8-995CACA3A1CB}" srcId="{D9464109-91FA-4900-9C17-5F84C42B8006}" destId="{A4F48469-A1C3-48D7-9E96-F3A0F1647C81}" srcOrd="1" destOrd="0" parTransId="{15BA621E-4D28-4C49-AC71-53E325420119}" sibTransId="{5C71354A-EF24-4257-8D5C-FA00B26A466C}"/>
    <dgm:cxn modelId="{925E9BF4-A401-4BD8-82EC-D4F4D21FFA4D}" type="presOf" srcId="{7F68E74A-F3C1-468C-98ED-F57DBB6B2302}" destId="{C2F80A93-767A-4F5A-BD56-77E5E3C8BB1B}" srcOrd="1" destOrd="0" presId="urn:microsoft.com/office/officeart/2005/8/layout/hList7"/>
    <dgm:cxn modelId="{92F3B3C7-F1FE-4595-A9DF-75172E1481D5}" type="presParOf" srcId="{95EEABC7-7B8E-4800-95E9-87F26F161149}" destId="{4E301BAE-8D10-4E43-9693-70171A4AF863}" srcOrd="0" destOrd="0" presId="urn:microsoft.com/office/officeart/2005/8/layout/hList7"/>
    <dgm:cxn modelId="{0DF2DF1D-7A2F-46E7-BF12-4237D13F45FF}" type="presParOf" srcId="{95EEABC7-7B8E-4800-95E9-87F26F161149}" destId="{E745F0A4-8B78-4F83-AE87-ED6BDADFD20F}" srcOrd="1" destOrd="0" presId="urn:microsoft.com/office/officeart/2005/8/layout/hList7"/>
    <dgm:cxn modelId="{5898463E-5E1E-4455-A0A1-ECBD7A23BECE}" type="presParOf" srcId="{E745F0A4-8B78-4F83-AE87-ED6BDADFD20F}" destId="{CD3DF546-ECB6-4C14-B281-BA51923E13DC}" srcOrd="0" destOrd="0" presId="urn:microsoft.com/office/officeart/2005/8/layout/hList7"/>
    <dgm:cxn modelId="{12DC3114-A9D2-443F-8070-FF9B83329D05}" type="presParOf" srcId="{CD3DF546-ECB6-4C14-B281-BA51923E13DC}" destId="{F36641A1-518D-4D8A-AD73-555FE8FAB02C}" srcOrd="0" destOrd="0" presId="urn:microsoft.com/office/officeart/2005/8/layout/hList7"/>
    <dgm:cxn modelId="{C0E1E5FD-E9F0-4509-B57D-DA243192E5B4}" type="presParOf" srcId="{CD3DF546-ECB6-4C14-B281-BA51923E13DC}" destId="{183EF7D7-8546-4A02-A4FF-2488E610DED4}" srcOrd="1" destOrd="0" presId="urn:microsoft.com/office/officeart/2005/8/layout/hList7"/>
    <dgm:cxn modelId="{8B300464-F095-4712-A177-7104076A4B23}" type="presParOf" srcId="{CD3DF546-ECB6-4C14-B281-BA51923E13DC}" destId="{4B2DA89C-BEDD-404D-A567-7A8CB0233B9F}" srcOrd="2" destOrd="0" presId="urn:microsoft.com/office/officeart/2005/8/layout/hList7"/>
    <dgm:cxn modelId="{C7CACABB-E2AE-4C48-871B-1A98B9825FAD}" type="presParOf" srcId="{CD3DF546-ECB6-4C14-B281-BA51923E13DC}" destId="{A06A0A81-0F53-45D5-9499-DEC9F9DCDE0F}" srcOrd="3" destOrd="0" presId="urn:microsoft.com/office/officeart/2005/8/layout/hList7"/>
    <dgm:cxn modelId="{FB65358B-B10F-444F-830B-AFB6187E1E61}" type="presParOf" srcId="{E745F0A4-8B78-4F83-AE87-ED6BDADFD20F}" destId="{AD959C3C-E12F-44BB-A079-2D97B11D64D0}" srcOrd="1" destOrd="0" presId="urn:microsoft.com/office/officeart/2005/8/layout/hList7"/>
    <dgm:cxn modelId="{2E0D4FB5-F46B-4429-A9C0-9B29789BC9A5}" type="presParOf" srcId="{E745F0A4-8B78-4F83-AE87-ED6BDADFD20F}" destId="{E6F2DB00-607A-42A8-9BA2-37E6DF2E0A7C}" srcOrd="2" destOrd="0" presId="urn:microsoft.com/office/officeart/2005/8/layout/hList7"/>
    <dgm:cxn modelId="{3112A469-A739-4C17-A294-458046F1345C}" type="presParOf" srcId="{E6F2DB00-607A-42A8-9BA2-37E6DF2E0A7C}" destId="{0095A968-82A7-400A-8041-3585830B6F97}" srcOrd="0" destOrd="0" presId="urn:microsoft.com/office/officeart/2005/8/layout/hList7"/>
    <dgm:cxn modelId="{F5109A68-80B2-438B-BBD1-D470060C1D7F}" type="presParOf" srcId="{E6F2DB00-607A-42A8-9BA2-37E6DF2E0A7C}" destId="{7997B4A0-581A-44F0-9806-DFFF2F52C270}" srcOrd="1" destOrd="0" presId="urn:microsoft.com/office/officeart/2005/8/layout/hList7"/>
    <dgm:cxn modelId="{B211D29A-3FA0-4B84-B5E2-BF821F210377}" type="presParOf" srcId="{E6F2DB00-607A-42A8-9BA2-37E6DF2E0A7C}" destId="{EF3DAC8A-BA42-4979-80AF-BD7B4CBC35E0}" srcOrd="2" destOrd="0" presId="urn:microsoft.com/office/officeart/2005/8/layout/hList7"/>
    <dgm:cxn modelId="{C585B719-3065-49AE-AE39-CEF05328669B}" type="presParOf" srcId="{E6F2DB00-607A-42A8-9BA2-37E6DF2E0A7C}" destId="{88382886-3E89-477F-A9B8-B77EDC2B45BE}" srcOrd="3" destOrd="0" presId="urn:microsoft.com/office/officeart/2005/8/layout/hList7"/>
    <dgm:cxn modelId="{D8A58035-1FBB-488C-90B1-11F841645400}" type="presParOf" srcId="{E745F0A4-8B78-4F83-AE87-ED6BDADFD20F}" destId="{789D5EAC-E250-4912-9B2A-4ED282C73E51}" srcOrd="3" destOrd="0" presId="urn:microsoft.com/office/officeart/2005/8/layout/hList7"/>
    <dgm:cxn modelId="{E223368A-BB45-41B6-BB39-C1CB6E081C36}" type="presParOf" srcId="{E745F0A4-8B78-4F83-AE87-ED6BDADFD20F}" destId="{A0FA5E41-DA84-4A63-9CC0-35648AF6EA27}" srcOrd="4" destOrd="0" presId="urn:microsoft.com/office/officeart/2005/8/layout/hList7"/>
    <dgm:cxn modelId="{80038F7E-ECCC-42F7-95DB-619D3A136557}" type="presParOf" srcId="{A0FA5E41-DA84-4A63-9CC0-35648AF6EA27}" destId="{4E0D55B4-895F-4EF1-B201-87C4B944BF16}" srcOrd="0" destOrd="0" presId="urn:microsoft.com/office/officeart/2005/8/layout/hList7"/>
    <dgm:cxn modelId="{B70CCC69-287B-4BC2-94AC-2103069ACCEB}" type="presParOf" srcId="{A0FA5E41-DA84-4A63-9CC0-35648AF6EA27}" destId="{C2F80A93-767A-4F5A-BD56-77E5E3C8BB1B}" srcOrd="1" destOrd="0" presId="urn:microsoft.com/office/officeart/2005/8/layout/hList7"/>
    <dgm:cxn modelId="{66EF00F6-63FC-4A4F-BDDD-BEF80FB67FF7}" type="presParOf" srcId="{A0FA5E41-DA84-4A63-9CC0-35648AF6EA27}" destId="{B0BD4FB8-E6FF-4357-B8DF-A5E3A667A12C}" srcOrd="2" destOrd="0" presId="urn:microsoft.com/office/officeart/2005/8/layout/hList7"/>
    <dgm:cxn modelId="{AED6E65B-3CC6-4F61-A25B-1816B2F7F6C3}" type="presParOf" srcId="{A0FA5E41-DA84-4A63-9CC0-35648AF6EA27}" destId="{DD450430-99D6-437D-A514-374500ABB5E4}" srcOrd="3" destOrd="0" presId="urn:microsoft.com/office/officeart/2005/8/layout/hList7"/>
    <dgm:cxn modelId="{A8B0D116-B7F8-43E6-AB20-390650B728BC}" type="presParOf" srcId="{E745F0A4-8B78-4F83-AE87-ED6BDADFD20F}" destId="{587F5664-6DE2-4704-A090-C463B9E5BF17}" srcOrd="5" destOrd="0" presId="urn:microsoft.com/office/officeart/2005/8/layout/hList7"/>
    <dgm:cxn modelId="{A60974E2-ACFE-4A9D-BF46-D713ECF7EBB5}" type="presParOf" srcId="{E745F0A4-8B78-4F83-AE87-ED6BDADFD20F}" destId="{F58B630B-9D4E-44EB-97B3-D1A8F905F514}" srcOrd="6" destOrd="0" presId="urn:microsoft.com/office/officeart/2005/8/layout/hList7"/>
    <dgm:cxn modelId="{D22C7F98-9A2A-4E24-AB4B-7A9F86780F64}" type="presParOf" srcId="{F58B630B-9D4E-44EB-97B3-D1A8F905F514}" destId="{143647CA-254D-4B48-86CF-BCABE0C1E000}" srcOrd="0" destOrd="0" presId="urn:microsoft.com/office/officeart/2005/8/layout/hList7"/>
    <dgm:cxn modelId="{E3032A9C-8F42-44DE-84E9-DA38C31D4A56}" type="presParOf" srcId="{F58B630B-9D4E-44EB-97B3-D1A8F905F514}" destId="{6F5B8BCA-40BB-4806-A645-7605A3E8C11C}" srcOrd="1" destOrd="0" presId="urn:microsoft.com/office/officeart/2005/8/layout/hList7"/>
    <dgm:cxn modelId="{56D7940F-DBBE-4A1F-94E7-A294AA3FD706}" type="presParOf" srcId="{F58B630B-9D4E-44EB-97B3-D1A8F905F514}" destId="{6C749EDE-6084-45BC-BDB8-CBAF295C320A}" srcOrd="2" destOrd="0" presId="urn:microsoft.com/office/officeart/2005/8/layout/hList7"/>
    <dgm:cxn modelId="{8991D984-D94D-406F-B94A-526CC53A5820}" type="presParOf" srcId="{F58B630B-9D4E-44EB-97B3-D1A8F905F514}" destId="{C739BE60-13FC-4B4F-872D-56C9649FE8F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41A1-518D-4D8A-AD73-555FE8FAB02C}">
      <dsp:nvSpPr>
        <dsp:cNvPr id="0" name=""/>
        <dsp:cNvSpPr/>
      </dsp:nvSpPr>
      <dsp:spPr>
        <a:xfrm>
          <a:off x="2345" y="0"/>
          <a:ext cx="2458119" cy="4051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tx1"/>
              </a:solidFill>
            </a:rPr>
            <a:t>Harappan</a:t>
          </a:r>
        </a:p>
        <a:p>
          <a:pPr marL="0" lvl="0" indent="0" algn="ctr" defTabSz="889000">
            <a:lnSpc>
              <a:spcPct val="90000"/>
            </a:lnSpc>
            <a:spcBef>
              <a:spcPct val="0"/>
            </a:spcBef>
            <a:spcAft>
              <a:spcPct val="35000"/>
            </a:spcAft>
            <a:buNone/>
          </a:pPr>
          <a:r>
            <a:rPr lang="en-IN" sz="2000" kern="1200" dirty="0">
              <a:solidFill>
                <a:schemeClr val="tx1"/>
              </a:solidFill>
            </a:rPr>
            <a:t>Civilisation</a:t>
          </a:r>
        </a:p>
        <a:p>
          <a:pPr marL="0" lvl="0" indent="0" algn="ctr" defTabSz="889000">
            <a:lnSpc>
              <a:spcPct val="90000"/>
            </a:lnSpc>
            <a:spcBef>
              <a:spcPct val="0"/>
            </a:spcBef>
            <a:spcAft>
              <a:spcPct val="35000"/>
            </a:spcAft>
            <a:buNone/>
          </a:pPr>
          <a:r>
            <a:rPr lang="en-IN" sz="2000" kern="1200" dirty="0">
              <a:solidFill>
                <a:schemeClr val="tx1"/>
              </a:solidFill>
            </a:rPr>
            <a:t>Discovered in 20</a:t>
          </a:r>
          <a:r>
            <a:rPr lang="en-IN" sz="2000" kern="1200" baseline="30000" dirty="0">
              <a:solidFill>
                <a:schemeClr val="tx1"/>
              </a:solidFill>
            </a:rPr>
            <a:t>th</a:t>
          </a:r>
          <a:r>
            <a:rPr lang="en-IN" sz="2000" kern="1200" dirty="0">
              <a:solidFill>
                <a:schemeClr val="tx1"/>
              </a:solidFill>
            </a:rPr>
            <a:t> century</a:t>
          </a:r>
        </a:p>
      </dsp:txBody>
      <dsp:txXfrm>
        <a:off x="2345" y="1620520"/>
        <a:ext cx="2458119" cy="1620520"/>
      </dsp:txXfrm>
    </dsp:sp>
    <dsp:sp modelId="{A06A0A81-0F53-45D5-9499-DEC9F9DCDE0F}">
      <dsp:nvSpPr>
        <dsp:cNvPr id="0" name=""/>
        <dsp:cNvSpPr/>
      </dsp:nvSpPr>
      <dsp:spPr>
        <a:xfrm>
          <a:off x="556863" y="243078"/>
          <a:ext cx="1349082" cy="1349082"/>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0" r="-5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5A968-82A7-400A-8041-3585830B6F97}">
      <dsp:nvSpPr>
        <dsp:cNvPr id="0" name=""/>
        <dsp:cNvSpPr/>
      </dsp:nvSpPr>
      <dsp:spPr>
        <a:xfrm>
          <a:off x="2534208" y="0"/>
          <a:ext cx="2458119" cy="4051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kern="1200" dirty="0"/>
            <a:t>Early phase</a:t>
          </a:r>
        </a:p>
        <a:p>
          <a:pPr marL="0" lvl="0" indent="0" algn="ctr" defTabSz="889000">
            <a:lnSpc>
              <a:spcPct val="90000"/>
            </a:lnSpc>
            <a:spcBef>
              <a:spcPct val="0"/>
            </a:spcBef>
            <a:spcAft>
              <a:spcPct val="35000"/>
            </a:spcAft>
            <a:buNone/>
          </a:pPr>
          <a:r>
            <a:rPr lang="en-IN" sz="2000" kern="1200" dirty="0"/>
            <a:t>Before 2600 B.C.E</a:t>
          </a:r>
        </a:p>
      </dsp:txBody>
      <dsp:txXfrm>
        <a:off x="2534208" y="1620520"/>
        <a:ext cx="2458119" cy="1620520"/>
      </dsp:txXfrm>
    </dsp:sp>
    <dsp:sp modelId="{88382886-3E89-477F-A9B8-B77EDC2B45BE}">
      <dsp:nvSpPr>
        <dsp:cNvPr id="0" name=""/>
        <dsp:cNvSpPr/>
      </dsp:nvSpPr>
      <dsp:spPr>
        <a:xfrm>
          <a:off x="3088726" y="243078"/>
          <a:ext cx="1349082" cy="1349082"/>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D55B4-895F-4EF1-B201-87C4B944BF16}">
      <dsp:nvSpPr>
        <dsp:cNvPr id="0" name=""/>
        <dsp:cNvSpPr/>
      </dsp:nvSpPr>
      <dsp:spPr>
        <a:xfrm>
          <a:off x="5066071" y="0"/>
          <a:ext cx="2458119" cy="4051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kern="1200" dirty="0"/>
            <a:t>Mature Phase</a:t>
          </a:r>
        </a:p>
        <a:p>
          <a:pPr marL="0" lvl="0" indent="0" algn="ctr" defTabSz="889000">
            <a:lnSpc>
              <a:spcPct val="90000"/>
            </a:lnSpc>
            <a:spcBef>
              <a:spcPct val="0"/>
            </a:spcBef>
            <a:spcAft>
              <a:spcPct val="35000"/>
            </a:spcAft>
            <a:buNone/>
          </a:pPr>
          <a:r>
            <a:rPr lang="en-IN" sz="2000" kern="1200" dirty="0"/>
            <a:t>2600-1900 B.C.E</a:t>
          </a:r>
        </a:p>
      </dsp:txBody>
      <dsp:txXfrm>
        <a:off x="5066071" y="1620520"/>
        <a:ext cx="2458119" cy="1620520"/>
      </dsp:txXfrm>
    </dsp:sp>
    <dsp:sp modelId="{DD450430-99D6-437D-A514-374500ABB5E4}">
      <dsp:nvSpPr>
        <dsp:cNvPr id="0" name=""/>
        <dsp:cNvSpPr/>
      </dsp:nvSpPr>
      <dsp:spPr>
        <a:xfrm>
          <a:off x="5594215" y="243078"/>
          <a:ext cx="1349082" cy="1349082"/>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6000" r="-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647CA-254D-4B48-86CF-BCABE0C1E000}">
      <dsp:nvSpPr>
        <dsp:cNvPr id="0" name=""/>
        <dsp:cNvSpPr/>
      </dsp:nvSpPr>
      <dsp:spPr>
        <a:xfrm>
          <a:off x="7597935" y="0"/>
          <a:ext cx="2458119" cy="4051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kern="1200" dirty="0"/>
            <a:t>Late Phase</a:t>
          </a:r>
        </a:p>
        <a:p>
          <a:pPr marL="0" lvl="0" indent="0" algn="ctr" defTabSz="889000">
            <a:lnSpc>
              <a:spcPct val="90000"/>
            </a:lnSpc>
            <a:spcBef>
              <a:spcPct val="0"/>
            </a:spcBef>
            <a:spcAft>
              <a:spcPct val="35000"/>
            </a:spcAft>
            <a:buNone/>
          </a:pPr>
          <a:r>
            <a:rPr lang="en-IN" sz="2000" kern="1200" dirty="0"/>
            <a:t>after1900B.C.E</a:t>
          </a:r>
        </a:p>
      </dsp:txBody>
      <dsp:txXfrm>
        <a:off x="7597935" y="1620520"/>
        <a:ext cx="2458119" cy="1620520"/>
      </dsp:txXfrm>
    </dsp:sp>
    <dsp:sp modelId="{C739BE60-13FC-4B4F-872D-56C9649FE8FB}">
      <dsp:nvSpPr>
        <dsp:cNvPr id="0" name=""/>
        <dsp:cNvSpPr/>
      </dsp:nvSpPr>
      <dsp:spPr>
        <a:xfrm>
          <a:off x="8152453" y="243078"/>
          <a:ext cx="1349082" cy="1349082"/>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01BAE-8D10-4E43-9693-70171A4AF863}">
      <dsp:nvSpPr>
        <dsp:cNvPr id="0" name=""/>
        <dsp:cNvSpPr/>
      </dsp:nvSpPr>
      <dsp:spPr>
        <a:xfrm>
          <a:off x="402335" y="3241040"/>
          <a:ext cx="9253728" cy="607695"/>
        </a:xfrm>
        <a:prstGeom prst="leftRightArrow">
          <a:avLst/>
        </a:prstGeom>
        <a:solidFill>
          <a:schemeClr val="bg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2FCB37B-DE90-4E6A-83F5-B87A0CBA8D11}" type="slidenum">
              <a:rPr lang="en-IN" smtClean="0"/>
              <a:t>‹#›</a:t>
            </a:fld>
            <a:endParaRPr lang="en-IN" dirty="0"/>
          </a:p>
        </p:txBody>
      </p:sp>
    </p:spTree>
    <p:extLst>
      <p:ext uri="{BB962C8B-B14F-4D97-AF65-F5344CB8AC3E}">
        <p14:creationId xmlns:p14="http://schemas.microsoft.com/office/powerpoint/2010/main" val="295286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283209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340471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247905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434E920-CE82-4463-8C67-D5BD42B86AAE}" type="datetimeFigureOut">
              <a:rPr lang="en-IN" smtClean="0"/>
              <a:t>17-04-2020</a:t>
            </a:fld>
            <a:endParaRPr lang="en-IN" dirty="0"/>
          </a:p>
        </p:txBody>
      </p:sp>
      <p:sp>
        <p:nvSpPr>
          <p:cNvPr id="5" name="Footer Placeholder 4"/>
          <p:cNvSpPr>
            <a:spLocks noGrp="1"/>
          </p:cNvSpPr>
          <p:nvPr>
            <p:ph type="ftr" sz="quarter" idx="11"/>
          </p:nvPr>
        </p:nvSpPr>
        <p:spPr>
          <a:xfrm>
            <a:off x="2182708" y="6272784"/>
            <a:ext cx="6327648" cy="365125"/>
          </a:xfrm>
        </p:spPr>
        <p:txBody>
          <a:bodyPr/>
          <a:lstStyle/>
          <a:p>
            <a:endParaRPr lang="en-IN"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2FCB37B-DE90-4E6A-83F5-B87A0CBA8D11}" type="slidenum">
              <a:rPr lang="en-IN" smtClean="0"/>
              <a:t>‹#›</a:t>
            </a:fld>
            <a:endParaRPr lang="en-IN" dirty="0"/>
          </a:p>
        </p:txBody>
      </p:sp>
    </p:spTree>
    <p:extLst>
      <p:ext uri="{BB962C8B-B14F-4D97-AF65-F5344CB8AC3E}">
        <p14:creationId xmlns:p14="http://schemas.microsoft.com/office/powerpoint/2010/main" val="154732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241387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411163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408590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364248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4E920-CE82-4463-8C67-D5BD42B86AAE}" type="datetimeFigureOut">
              <a:rPr lang="en-IN" smtClean="0"/>
              <a:t>17-04-2020</a:t>
            </a:fld>
            <a:endParaRPr lang="en-IN" dirty="0"/>
          </a:p>
        </p:txBody>
      </p:sp>
      <p:sp>
        <p:nvSpPr>
          <p:cNvPr id="6" name="Footer Placeholder 5"/>
          <p:cNvSpPr>
            <a:spLocks noGrp="1"/>
          </p:cNvSpPr>
          <p:nvPr>
            <p:ph type="ftr" sz="quarter" idx="11"/>
          </p:nvPr>
        </p:nvSpPr>
        <p:spPr/>
        <p:txBody>
          <a:bodyPr/>
          <a:lstStyle/>
          <a:p>
            <a:endParaRPr lang="en-IN"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284988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4E920-CE82-4463-8C67-D5BD42B86AAE}" type="datetimeFigureOut">
              <a:rPr lang="en-IN" smtClean="0"/>
              <a:t>17-04-2020</a:t>
            </a:fld>
            <a:endParaRPr lang="en-IN"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2FCB37B-DE90-4E6A-83F5-B87A0CBA8D11}" type="slidenum">
              <a:rPr lang="en-IN" smtClean="0"/>
              <a:t>‹#›</a:t>
            </a:fld>
            <a:endParaRPr lang="en-IN" dirty="0"/>
          </a:p>
        </p:txBody>
      </p:sp>
    </p:spTree>
    <p:extLst>
      <p:ext uri="{BB962C8B-B14F-4D97-AF65-F5344CB8AC3E}">
        <p14:creationId xmlns:p14="http://schemas.microsoft.com/office/powerpoint/2010/main" val="209531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434E920-CE82-4463-8C67-D5BD42B86AAE}" type="datetimeFigureOut">
              <a:rPr lang="en-IN" smtClean="0"/>
              <a:t>17-04-2020</a:t>
            </a:fld>
            <a:endParaRPr lang="en-IN"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2FCB37B-DE90-4E6A-83F5-B87A0CBA8D11}" type="slidenum">
              <a:rPr lang="en-IN" smtClean="0"/>
              <a:t>‹#›</a:t>
            </a:fld>
            <a:endParaRPr lang="en-IN" dirty="0"/>
          </a:p>
        </p:txBody>
      </p:sp>
    </p:spTree>
    <p:extLst>
      <p:ext uri="{BB962C8B-B14F-4D97-AF65-F5344CB8AC3E}">
        <p14:creationId xmlns:p14="http://schemas.microsoft.com/office/powerpoint/2010/main" val="116015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268EBB6-0604-48B3-899C-CC3994F65858}"/>
              </a:ext>
            </a:extLst>
          </p:cNvPr>
          <p:cNvPicPr>
            <a:picLocks noChangeAspect="1"/>
          </p:cNvPicPr>
          <p:nvPr/>
        </p:nvPicPr>
        <p:blipFill rotWithShape="1">
          <a:blip r:embed="rId2"/>
          <a:srcRect l="21832" r="18219"/>
          <a:stretch/>
        </p:blipFill>
        <p:spPr>
          <a:xfrm>
            <a:off x="20" y="2"/>
            <a:ext cx="4059916" cy="6857999"/>
          </a:xfrm>
          <a:prstGeom prst="rect">
            <a:avLst/>
          </a:prstGeom>
        </p:spPr>
      </p:pic>
      <p:pic>
        <p:nvPicPr>
          <p:cNvPr id="6" name="Picture 5">
            <a:extLst>
              <a:ext uri="{FF2B5EF4-FFF2-40B4-BE49-F238E27FC236}">
                <a16:creationId xmlns:a16="http://schemas.microsoft.com/office/drawing/2014/main" id="{C6D6B7AB-E6CE-47BF-86E6-DC861B04AA86}"/>
              </a:ext>
            </a:extLst>
          </p:cNvPr>
          <p:cNvPicPr>
            <a:picLocks noChangeAspect="1"/>
          </p:cNvPicPr>
          <p:nvPr/>
        </p:nvPicPr>
        <p:blipFill rotWithShape="1">
          <a:blip r:embed="rId3"/>
          <a:srcRect t="10446" b="64119"/>
          <a:stretch/>
        </p:blipFill>
        <p:spPr>
          <a:xfrm rot="5400000">
            <a:off x="6710825" y="1381495"/>
            <a:ext cx="6858000" cy="4104349"/>
          </a:xfrm>
          <a:prstGeom prst="rect">
            <a:avLst/>
          </a:prstGeom>
        </p:spPr>
      </p:pic>
      <p:pic>
        <p:nvPicPr>
          <p:cNvPr id="4" name="Picture 3">
            <a:extLst>
              <a:ext uri="{FF2B5EF4-FFF2-40B4-BE49-F238E27FC236}">
                <a16:creationId xmlns:a16="http://schemas.microsoft.com/office/drawing/2014/main" id="{46CBDDB0-3346-4990-8A94-A4ABC4FB1653}"/>
              </a:ext>
            </a:extLst>
          </p:cNvPr>
          <p:cNvPicPr>
            <a:picLocks noChangeAspect="1"/>
          </p:cNvPicPr>
          <p:nvPr/>
        </p:nvPicPr>
        <p:blipFill rotWithShape="1">
          <a:blip r:embed="rId4"/>
          <a:srcRect l="41087" r="41300"/>
          <a:stretch/>
        </p:blipFill>
        <p:spPr>
          <a:xfrm>
            <a:off x="4059935" y="10"/>
            <a:ext cx="4059936" cy="6857990"/>
          </a:xfrm>
          <a:prstGeom prst="rect">
            <a:avLst/>
          </a:prstGeom>
        </p:spPr>
      </p:pic>
      <p:sp>
        <p:nvSpPr>
          <p:cNvPr id="13" name="Rectangle 1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DF4CA2-72DC-40C7-A36D-45B1A564E465}"/>
              </a:ext>
            </a:extLst>
          </p:cNvPr>
          <p:cNvSpPr>
            <a:spLocks noGrp="1"/>
          </p:cNvSpPr>
          <p:nvPr>
            <p:ph type="ctrTitle"/>
          </p:nvPr>
        </p:nvSpPr>
        <p:spPr>
          <a:xfrm>
            <a:off x="1051560" y="1432223"/>
            <a:ext cx="9966960" cy="3035808"/>
          </a:xfrm>
        </p:spPr>
        <p:txBody>
          <a:bodyPr anchor="b">
            <a:normAutofit/>
          </a:bodyPr>
          <a:lstStyle/>
          <a:p>
            <a:r>
              <a:rPr lang="en-IN" dirty="0">
                <a:solidFill>
                  <a:srgbClr val="FFFFFF"/>
                </a:solidFill>
              </a:rPr>
              <a:t>class XII-HISTORY </a:t>
            </a:r>
            <a:br>
              <a:rPr lang="en-IN" dirty="0">
                <a:solidFill>
                  <a:srgbClr val="FFFFFF"/>
                </a:solidFill>
              </a:rPr>
            </a:br>
            <a:endParaRPr lang="en-IN" dirty="0">
              <a:solidFill>
                <a:srgbClr val="FFFFFF"/>
              </a:solidFill>
            </a:endParaRPr>
          </a:p>
        </p:txBody>
      </p:sp>
      <p:sp>
        <p:nvSpPr>
          <p:cNvPr id="3" name="Subtitle 2">
            <a:extLst>
              <a:ext uri="{FF2B5EF4-FFF2-40B4-BE49-F238E27FC236}">
                <a16:creationId xmlns:a16="http://schemas.microsoft.com/office/drawing/2014/main" id="{07CD4CAF-FF04-496D-8C39-42D81681055C}"/>
              </a:ext>
            </a:extLst>
          </p:cNvPr>
          <p:cNvSpPr>
            <a:spLocks noGrp="1"/>
          </p:cNvSpPr>
          <p:nvPr>
            <p:ph type="subTitle" idx="1"/>
          </p:nvPr>
        </p:nvSpPr>
        <p:spPr>
          <a:xfrm>
            <a:off x="1069847" y="4339771"/>
            <a:ext cx="8712781" cy="1119197"/>
          </a:xfrm>
        </p:spPr>
        <p:txBody>
          <a:bodyPr>
            <a:normAutofit/>
          </a:bodyPr>
          <a:lstStyle/>
          <a:p>
            <a:r>
              <a:rPr lang="en-IN" sz="2800" dirty="0">
                <a:solidFill>
                  <a:srgbClr val="FFFFFF"/>
                </a:solidFill>
              </a:rPr>
              <a:t>Lesson 1 </a:t>
            </a:r>
          </a:p>
          <a:p>
            <a:r>
              <a:rPr lang="en-IN" sz="2800" dirty="0">
                <a:solidFill>
                  <a:srgbClr val="FFFFFF"/>
                </a:solidFill>
              </a:rPr>
              <a:t>Bricks, Beads and Bones (The Harappan civilisation)</a:t>
            </a:r>
          </a:p>
        </p:txBody>
      </p:sp>
    </p:spTree>
    <p:extLst>
      <p:ext uri="{BB962C8B-B14F-4D97-AF65-F5344CB8AC3E}">
        <p14:creationId xmlns:p14="http://schemas.microsoft.com/office/powerpoint/2010/main" val="192139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32A6F-DCF5-47B2-851C-1B6BE4574450}"/>
              </a:ext>
            </a:extLst>
          </p:cNvPr>
          <p:cNvSpPr>
            <a:spLocks noGrp="1"/>
          </p:cNvSpPr>
          <p:nvPr>
            <p:ph type="title"/>
          </p:nvPr>
        </p:nvSpPr>
        <p:spPr>
          <a:xfrm>
            <a:off x="4847366" y="200311"/>
            <a:ext cx="6730277" cy="924495"/>
          </a:xfrm>
          <a:ln>
            <a:noFill/>
          </a:ln>
        </p:spPr>
        <p:txBody>
          <a:bodyPr>
            <a:normAutofit/>
          </a:bodyPr>
          <a:lstStyle/>
          <a:p>
            <a:r>
              <a:rPr lang="en-IN" sz="4800" dirty="0"/>
              <a:t>Seals, scripts, weights</a:t>
            </a:r>
          </a:p>
        </p:txBody>
      </p:sp>
      <p:pic>
        <p:nvPicPr>
          <p:cNvPr id="8" name="Picture 7">
            <a:extLst>
              <a:ext uri="{FF2B5EF4-FFF2-40B4-BE49-F238E27FC236}">
                <a16:creationId xmlns:a16="http://schemas.microsoft.com/office/drawing/2014/main" id="{F8EB5E67-1BEA-4F88-ADFD-2C7CEB3EE10B}"/>
              </a:ext>
            </a:extLst>
          </p:cNvPr>
          <p:cNvPicPr>
            <a:picLocks noChangeAspect="1"/>
          </p:cNvPicPr>
          <p:nvPr/>
        </p:nvPicPr>
        <p:blipFill rotWithShape="1">
          <a:blip r:embed="rId4"/>
          <a:srcRect l="32594" r="15233" b="-1"/>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AFEB5215-E59E-46F8-83DB-43300B2F733C}"/>
              </a:ext>
            </a:extLst>
          </p:cNvPr>
          <p:cNvSpPr>
            <a:spLocks noGrp="1"/>
          </p:cNvSpPr>
          <p:nvPr>
            <p:ph idx="1"/>
          </p:nvPr>
        </p:nvSpPr>
        <p:spPr>
          <a:xfrm>
            <a:off x="4740784" y="1075954"/>
            <a:ext cx="7360501" cy="5998760"/>
          </a:xfrm>
        </p:spPr>
        <p:txBody>
          <a:bodyPr>
            <a:normAutofit/>
          </a:bodyPr>
          <a:lstStyle/>
          <a:p>
            <a:r>
              <a:rPr lang="en-IN" sz="1500" dirty="0"/>
              <a:t>Seals, sealings(it is a device used for closing and opening of materials and documents) </a:t>
            </a:r>
          </a:p>
          <a:p>
            <a:pPr marL="617220" lvl="1" indent="-342900">
              <a:buFont typeface="+mj-lt"/>
              <a:buAutoNum type="arabicPeriod"/>
            </a:pPr>
            <a:r>
              <a:rPr lang="en-IN" sz="1500" dirty="0"/>
              <a:t>It is also used for authenticity of a particular document and also facilitates long distance communications </a:t>
            </a:r>
          </a:p>
          <a:p>
            <a:pPr marL="617220" lvl="1" indent="-342900">
              <a:buFont typeface="+mj-lt"/>
              <a:buAutoNum type="arabicPeriod"/>
            </a:pPr>
            <a:r>
              <a:rPr lang="en-IN" sz="1500" dirty="0"/>
              <a:t>The Harappan seals contains the name and title of the owner </a:t>
            </a:r>
          </a:p>
          <a:p>
            <a:pPr marL="617220" lvl="1" indent="-342900">
              <a:buFont typeface="+mj-lt"/>
              <a:buAutoNum type="arabicPeriod"/>
            </a:pPr>
            <a:r>
              <a:rPr lang="en-IN" sz="1500" dirty="0"/>
              <a:t>There were motifs of animals which were imprinted for the people who couldn’t read so images of animals were imprinted on the seal.</a:t>
            </a:r>
          </a:p>
          <a:p>
            <a:r>
              <a:rPr lang="en-IN" sz="1500" dirty="0"/>
              <a:t>Harappan scripts were </a:t>
            </a:r>
            <a:r>
              <a:rPr lang="en-IN" sz="1500" dirty="0" err="1"/>
              <a:t>anigmated</a:t>
            </a:r>
            <a:r>
              <a:rPr lang="en-IN" sz="1500" dirty="0"/>
              <a:t> which means that it was difficult to understand the script even today is undeciphered.</a:t>
            </a:r>
          </a:p>
          <a:p>
            <a:pPr marL="617220" lvl="1" indent="-342900">
              <a:buFont typeface="+mj-lt"/>
              <a:buAutoNum type="arabicPeriod"/>
            </a:pPr>
            <a:r>
              <a:rPr lang="en-IN" sz="1500" dirty="0"/>
              <a:t>The scripts were not alphabetical </a:t>
            </a:r>
          </a:p>
          <a:p>
            <a:pPr marL="617220" lvl="1" indent="-342900">
              <a:buFont typeface="+mj-lt"/>
              <a:buAutoNum type="arabicPeriod"/>
            </a:pPr>
            <a:r>
              <a:rPr lang="en-IN" sz="1500" dirty="0"/>
              <a:t>There were too many pictures and symbols </a:t>
            </a:r>
          </a:p>
          <a:p>
            <a:pPr marL="617220" lvl="1" indent="-342900">
              <a:buFont typeface="+mj-lt"/>
              <a:buAutoNum type="arabicPeriod"/>
            </a:pPr>
            <a:r>
              <a:rPr lang="en-IN" sz="1500" dirty="0"/>
              <a:t>Almost 375 – 400 symbols </a:t>
            </a:r>
          </a:p>
          <a:p>
            <a:pPr marL="617220" lvl="1" indent="-342900">
              <a:buFont typeface="+mj-lt"/>
              <a:buAutoNum type="arabicPeriod"/>
            </a:pPr>
            <a:r>
              <a:rPr lang="en-IN" sz="1500" dirty="0"/>
              <a:t>Scripts were written from right to left </a:t>
            </a:r>
          </a:p>
          <a:p>
            <a:pPr marL="617220" lvl="1" indent="-342900">
              <a:buFont typeface="+mj-lt"/>
              <a:buAutoNum type="arabicPeriod"/>
            </a:pPr>
            <a:r>
              <a:rPr lang="en-IN" sz="1500" dirty="0"/>
              <a:t>The evidence of Harappan writing In seals, jewellery and lids of jars.</a:t>
            </a:r>
          </a:p>
          <a:p>
            <a:r>
              <a:rPr lang="en-IN" sz="1700" dirty="0"/>
              <a:t>There was precise system of weights </a:t>
            </a:r>
          </a:p>
          <a:p>
            <a:pPr lvl="1"/>
            <a:r>
              <a:rPr lang="en-IN" sz="1500" dirty="0"/>
              <a:t>Weights were made of stone called Chert </a:t>
            </a:r>
          </a:p>
          <a:p>
            <a:pPr lvl="1"/>
            <a:r>
              <a:rPr lang="en-IN" sz="1500" dirty="0"/>
              <a:t>They were cubical in shape </a:t>
            </a:r>
          </a:p>
          <a:p>
            <a:pPr lvl="1"/>
            <a:r>
              <a:rPr lang="en-IN" sz="1500" dirty="0"/>
              <a:t>It was suggested that smaller weights were used for jewellery, precious stones, beads etc.</a:t>
            </a:r>
          </a:p>
          <a:p>
            <a:pPr lvl="1"/>
            <a:r>
              <a:rPr lang="en-IN" sz="1500" dirty="0"/>
              <a:t>There were evidences of metal scale pan.</a:t>
            </a:r>
          </a:p>
          <a:p>
            <a:pPr lvl="1"/>
            <a:endParaRPr lang="en-IN" sz="1500" dirty="0"/>
          </a:p>
        </p:txBody>
      </p:sp>
      <p:grpSp>
        <p:nvGrpSpPr>
          <p:cNvPr id="35" name="Group 34">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07158988"/>
      </p:ext>
    </p:extLst>
  </p:cSld>
  <p:clrMapOvr>
    <a:masterClrMapping/>
  </p:clrMapOvr>
  <p:timing>
    <p:tnLst>
      <p:par>
        <p:cTn id="1" dur="indefinite" restart="never" nodeType="tmRoot">
          <p:childTnLst>
            <p:par>
              <p:cTn id="2"/>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53600C-6C0D-4008-B20D-33F67AAED7A4}"/>
              </a:ext>
            </a:extLst>
          </p:cNvPr>
          <p:cNvSpPr>
            <a:spLocks noGrp="1"/>
          </p:cNvSpPr>
          <p:nvPr>
            <p:ph type="title"/>
          </p:nvPr>
        </p:nvSpPr>
        <p:spPr>
          <a:xfrm>
            <a:off x="4671448" y="647290"/>
            <a:ext cx="6730277" cy="807837"/>
          </a:xfrm>
          <a:ln>
            <a:noFill/>
          </a:ln>
        </p:spPr>
        <p:txBody>
          <a:bodyPr>
            <a:normAutofit/>
          </a:bodyPr>
          <a:lstStyle/>
          <a:p>
            <a:r>
              <a:rPr lang="en-IN" sz="4800" dirty="0"/>
              <a:t>Ancient Authority </a:t>
            </a:r>
          </a:p>
        </p:txBody>
      </p:sp>
      <p:pic>
        <p:nvPicPr>
          <p:cNvPr id="4" name="Picture 3">
            <a:extLst>
              <a:ext uri="{FF2B5EF4-FFF2-40B4-BE49-F238E27FC236}">
                <a16:creationId xmlns:a16="http://schemas.microsoft.com/office/drawing/2014/main" id="{FCCDADEE-BFDF-4120-BCD7-D5EC8EF0E80C}"/>
              </a:ext>
            </a:extLst>
          </p:cNvPr>
          <p:cNvPicPr>
            <a:picLocks noChangeAspect="1"/>
          </p:cNvPicPr>
          <p:nvPr/>
        </p:nvPicPr>
        <p:blipFill rotWithShape="1">
          <a:blip r:embed="rId4"/>
          <a:srcRect r="-2" b="5543"/>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7084C0C1-6C17-4C0B-81CF-7DCA1EDB4D9B}"/>
              </a:ext>
            </a:extLst>
          </p:cNvPr>
          <p:cNvSpPr>
            <a:spLocks noGrp="1"/>
          </p:cNvSpPr>
          <p:nvPr>
            <p:ph idx="1"/>
          </p:nvPr>
        </p:nvSpPr>
        <p:spPr>
          <a:xfrm>
            <a:off x="4696661" y="1569426"/>
            <a:ext cx="7448748" cy="6021675"/>
          </a:xfrm>
        </p:spPr>
        <p:txBody>
          <a:bodyPr>
            <a:normAutofit/>
          </a:bodyPr>
          <a:lstStyle/>
          <a:p>
            <a:r>
              <a:rPr lang="en-IN" sz="2400" dirty="0"/>
              <a:t>Political system</a:t>
            </a:r>
          </a:p>
          <a:p>
            <a:pPr marL="617220" lvl="1" indent="-342900">
              <a:buFont typeface="+mj-lt"/>
              <a:buAutoNum type="arabicPeriod"/>
            </a:pPr>
            <a:r>
              <a:rPr lang="en-IN" sz="2000" dirty="0"/>
              <a:t>It was assumed by the archaeologists that there were existence of a political system. </a:t>
            </a:r>
          </a:p>
          <a:p>
            <a:pPr marL="617220" lvl="1" indent="-342900">
              <a:buFont typeface="+mj-lt"/>
              <a:buAutoNum type="arabicPeriod"/>
            </a:pPr>
            <a:r>
              <a:rPr lang="en-IN" sz="2000" dirty="0"/>
              <a:t>A large building found at </a:t>
            </a:r>
            <a:r>
              <a:rPr lang="en-IN" sz="2000" dirty="0" err="1"/>
              <a:t>Mohenjodaro</a:t>
            </a:r>
            <a:r>
              <a:rPr lang="en-IN" sz="2000" dirty="0"/>
              <a:t> was labelled as a palace by archaeologists but no spectacular finds were associated with it. </a:t>
            </a:r>
            <a:r>
              <a:rPr lang="en-IN" dirty="0"/>
              <a:t>  </a:t>
            </a:r>
          </a:p>
          <a:p>
            <a:pPr marL="617220" lvl="1" indent="-342900">
              <a:buFont typeface="+mj-lt"/>
              <a:buAutoNum type="arabicPeriod"/>
            </a:pPr>
            <a:r>
              <a:rPr lang="en-IN" sz="2000" dirty="0"/>
              <a:t>A stone statue was labelled and continues to be known as the “priest-king”.</a:t>
            </a:r>
          </a:p>
          <a:p>
            <a:pPr marL="617220" lvl="1" indent="-342900">
              <a:buFont typeface="+mj-lt"/>
              <a:buAutoNum type="arabicPeriod"/>
            </a:pPr>
            <a:r>
              <a:rPr lang="en-IN" dirty="0"/>
              <a:t>Different opinions of archaeologists – </a:t>
            </a:r>
          </a:p>
          <a:p>
            <a:pPr marL="891540" lvl="2" indent="-342900">
              <a:buFont typeface="+mj-lt"/>
              <a:buAutoNum type="alphaLcParenR"/>
            </a:pPr>
            <a:r>
              <a:rPr lang="en-IN" dirty="0"/>
              <a:t>one set of archaeologists believed that there was no ruler at all </a:t>
            </a:r>
          </a:p>
          <a:p>
            <a:pPr marL="891540" lvl="2" indent="-342900">
              <a:buFont typeface="+mj-lt"/>
              <a:buAutoNum type="alphaLcParenR"/>
            </a:pPr>
            <a:r>
              <a:rPr lang="en-IN" dirty="0"/>
              <a:t>Another set of archaeologists believed that there were several rulers in the society </a:t>
            </a:r>
          </a:p>
          <a:p>
            <a:pPr marL="891540" lvl="2" indent="-342900">
              <a:buFont typeface="+mj-lt"/>
              <a:buAutoNum type="alphaLcParenR"/>
            </a:pPr>
            <a:r>
              <a:rPr lang="en-IN" dirty="0"/>
              <a:t>In the third set of opinion it was believed that there was a single ruler and it was the most possible theory we believe because evidence show a single statue of the priest king as we can see in the picture</a:t>
            </a:r>
          </a:p>
        </p:txBody>
      </p:sp>
      <p:grpSp>
        <p:nvGrpSpPr>
          <p:cNvPr id="7"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9256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244E5E-2B82-48D7-9997-B7FCE43A16C0}"/>
              </a:ext>
            </a:extLst>
          </p:cNvPr>
          <p:cNvSpPr>
            <a:spLocks noGrp="1"/>
          </p:cNvSpPr>
          <p:nvPr>
            <p:ph type="title"/>
          </p:nvPr>
        </p:nvSpPr>
        <p:spPr>
          <a:xfrm>
            <a:off x="6096000" y="0"/>
            <a:ext cx="5512777" cy="980342"/>
          </a:xfrm>
          <a:ln>
            <a:noFill/>
          </a:ln>
        </p:spPr>
        <p:txBody>
          <a:bodyPr>
            <a:normAutofit/>
          </a:bodyPr>
          <a:lstStyle/>
          <a:p>
            <a:r>
              <a:rPr lang="en-IN" sz="4000" dirty="0"/>
              <a:t>The end of the civilisation </a:t>
            </a:r>
          </a:p>
        </p:txBody>
      </p:sp>
      <p:pic>
        <p:nvPicPr>
          <p:cNvPr id="4" name="Picture 3">
            <a:extLst>
              <a:ext uri="{FF2B5EF4-FFF2-40B4-BE49-F238E27FC236}">
                <a16:creationId xmlns:a16="http://schemas.microsoft.com/office/drawing/2014/main" id="{BC1632D0-CAFD-403E-9497-E870C2CC68A5}"/>
              </a:ext>
            </a:extLst>
          </p:cNvPr>
          <p:cNvPicPr>
            <a:picLocks noChangeAspect="1"/>
          </p:cNvPicPr>
          <p:nvPr/>
        </p:nvPicPr>
        <p:blipFill rotWithShape="1">
          <a:blip r:embed="rId3"/>
          <a:srcRect b="1507"/>
          <a:stretch/>
        </p:blipFill>
        <p:spPr>
          <a:xfrm>
            <a:off x="0" y="-27547"/>
            <a:ext cx="6066502" cy="6947576"/>
          </a:xfrm>
          <a:prstGeom prst="rect">
            <a:avLst/>
          </a:prstGeom>
        </p:spPr>
      </p:pic>
      <p:sp>
        <p:nvSpPr>
          <p:cNvPr id="3" name="Content Placeholder 2">
            <a:extLst>
              <a:ext uri="{FF2B5EF4-FFF2-40B4-BE49-F238E27FC236}">
                <a16:creationId xmlns:a16="http://schemas.microsoft.com/office/drawing/2014/main" id="{81BBBAE3-DA57-4F04-A055-1ADE8EF4B2D4}"/>
              </a:ext>
            </a:extLst>
          </p:cNvPr>
          <p:cNvSpPr>
            <a:spLocks noGrp="1"/>
          </p:cNvSpPr>
          <p:nvPr>
            <p:ph idx="1"/>
          </p:nvPr>
        </p:nvSpPr>
        <p:spPr>
          <a:xfrm>
            <a:off x="6131333" y="867369"/>
            <a:ext cx="6001671" cy="5790319"/>
          </a:xfrm>
        </p:spPr>
        <p:txBody>
          <a:bodyPr>
            <a:normAutofit fontScale="92500" lnSpcReduction="20000"/>
          </a:bodyPr>
          <a:lstStyle/>
          <a:p>
            <a:r>
              <a:rPr lang="en-IN" sz="2400" dirty="0"/>
              <a:t>Evidence of mature phase started from 1900 B.C.E</a:t>
            </a:r>
            <a:endParaRPr lang="en-IN" sz="2800" dirty="0"/>
          </a:p>
          <a:p>
            <a:r>
              <a:rPr lang="en-IN" sz="2400" dirty="0"/>
              <a:t>Sites like </a:t>
            </a:r>
            <a:r>
              <a:rPr lang="en-IN" sz="2400" dirty="0" err="1"/>
              <a:t>Cholistan</a:t>
            </a:r>
            <a:r>
              <a:rPr lang="en-IN" sz="2400" dirty="0"/>
              <a:t> had been abandoned. </a:t>
            </a:r>
          </a:p>
          <a:p>
            <a:r>
              <a:rPr lang="en-IN" sz="2400" dirty="0"/>
              <a:t>People left these towns and started moving towards western </a:t>
            </a:r>
            <a:r>
              <a:rPr lang="en-IN" sz="2400" dirty="0" err="1"/>
              <a:t>Rajasthan,Gujarat</a:t>
            </a:r>
            <a:r>
              <a:rPr lang="en-IN" sz="2400" dirty="0"/>
              <a:t>, Haryana etc.</a:t>
            </a:r>
          </a:p>
          <a:p>
            <a:r>
              <a:rPr lang="en-IN" sz="2400" dirty="0"/>
              <a:t>Slowly everything was disappearing like artefacts, seals, weights and even writings of trades.</a:t>
            </a:r>
          </a:p>
          <a:p>
            <a:r>
              <a:rPr lang="en-IN" sz="2400" dirty="0"/>
              <a:t>Even house constructions became </a:t>
            </a:r>
            <a:r>
              <a:rPr lang="en-IN" sz="2400" dirty="0" err="1"/>
              <a:t>detoriating</a:t>
            </a:r>
            <a:r>
              <a:rPr lang="en-IN" sz="2400" dirty="0"/>
              <a:t>.</a:t>
            </a:r>
          </a:p>
          <a:p>
            <a:r>
              <a:rPr lang="en-IN" sz="2400" dirty="0"/>
              <a:t> Causes of decline of the civilisation:-</a:t>
            </a:r>
          </a:p>
          <a:p>
            <a:pPr marL="617220" lvl="1" indent="-342900">
              <a:buFont typeface="+mj-lt"/>
              <a:buAutoNum type="arabicPeriod"/>
            </a:pPr>
            <a:r>
              <a:rPr lang="en-IN" sz="2000" dirty="0"/>
              <a:t>Climate change</a:t>
            </a:r>
            <a:endParaRPr lang="en-IN" sz="2400" dirty="0"/>
          </a:p>
          <a:p>
            <a:pPr marL="617220" lvl="1" indent="-342900">
              <a:buFont typeface="+mj-lt"/>
              <a:buAutoNum type="arabicPeriod"/>
            </a:pPr>
            <a:r>
              <a:rPr lang="en-IN" sz="2000" dirty="0"/>
              <a:t>Deforestation</a:t>
            </a:r>
          </a:p>
          <a:p>
            <a:pPr marL="617220" lvl="1" indent="-342900">
              <a:buFont typeface="+mj-lt"/>
              <a:buAutoNum type="arabicPeriod"/>
            </a:pPr>
            <a:r>
              <a:rPr lang="en-IN" sz="2000" dirty="0"/>
              <a:t>Excessive floods </a:t>
            </a:r>
          </a:p>
          <a:p>
            <a:pPr marL="617220" lvl="1" indent="-342900">
              <a:buFont typeface="+mj-lt"/>
              <a:buAutoNum type="arabicPeriod"/>
            </a:pPr>
            <a:r>
              <a:rPr lang="en-IN" sz="2000" dirty="0"/>
              <a:t>Drying up of rivers </a:t>
            </a:r>
          </a:p>
          <a:p>
            <a:pPr marL="617220" lvl="1" indent="-342900">
              <a:buFont typeface="+mj-lt"/>
              <a:buAutoNum type="arabicPeriod"/>
            </a:pPr>
            <a:r>
              <a:rPr lang="en-IN" sz="2000" dirty="0"/>
              <a:t>Overuse of landscape </a:t>
            </a:r>
          </a:p>
          <a:p>
            <a:pPr marL="617220" lvl="1" indent="-342900">
              <a:buFont typeface="+mj-lt"/>
              <a:buAutoNum type="arabicPeriod"/>
            </a:pPr>
            <a:r>
              <a:rPr lang="en-IN" sz="2000" dirty="0"/>
              <a:t>Economic and political </a:t>
            </a:r>
            <a:r>
              <a:rPr lang="en-IN" sz="2000" dirty="0" err="1"/>
              <a:t>detoriations</a:t>
            </a:r>
            <a:r>
              <a:rPr lang="en-IN" sz="2000" dirty="0"/>
              <a:t>.</a:t>
            </a:r>
          </a:p>
          <a:p>
            <a:pPr marL="617220" lvl="1" indent="-342900">
              <a:buFont typeface="+mj-lt"/>
              <a:buAutoNum type="arabicPeriod"/>
            </a:pPr>
            <a:endParaRPr lang="en-IN" sz="1600" dirty="0"/>
          </a:p>
        </p:txBody>
      </p:sp>
      <p:grpSp>
        <p:nvGrpSpPr>
          <p:cNvPr id="11" name="Group 10">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0341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A1D06C-30F6-4FF9-BCC7-2ED820746100}"/>
              </a:ext>
            </a:extLst>
          </p:cNvPr>
          <p:cNvSpPr>
            <a:spLocks noGrp="1"/>
          </p:cNvSpPr>
          <p:nvPr>
            <p:ph type="title"/>
          </p:nvPr>
        </p:nvSpPr>
        <p:spPr>
          <a:xfrm>
            <a:off x="984504" y="523474"/>
            <a:ext cx="10518648" cy="1609344"/>
          </a:xfrm>
        </p:spPr>
        <p:txBody>
          <a:bodyPr>
            <a:normAutofit/>
          </a:bodyPr>
          <a:lstStyle/>
          <a:p>
            <a:r>
              <a:rPr lang="en-IN" dirty="0"/>
              <a:t>Discovering the harappan civilisation</a:t>
            </a:r>
          </a:p>
        </p:txBody>
      </p:sp>
      <p:pic>
        <p:nvPicPr>
          <p:cNvPr id="4" name="Picture 3">
            <a:extLst>
              <a:ext uri="{FF2B5EF4-FFF2-40B4-BE49-F238E27FC236}">
                <a16:creationId xmlns:a16="http://schemas.microsoft.com/office/drawing/2014/main" id="{ECFD8023-1BAC-445E-B8FF-25B2F166EE35}"/>
              </a:ext>
            </a:extLst>
          </p:cNvPr>
          <p:cNvPicPr>
            <a:picLocks noChangeAspect="1"/>
          </p:cNvPicPr>
          <p:nvPr/>
        </p:nvPicPr>
        <p:blipFill rotWithShape="1">
          <a:blip r:embed="rId4"/>
          <a:srcRect t="5533" b="1962"/>
          <a:stretch/>
        </p:blipFill>
        <p:spPr>
          <a:xfrm>
            <a:off x="833025" y="2656292"/>
            <a:ext cx="3470423" cy="2664575"/>
          </a:xfrm>
          <a:prstGeom prst="rect">
            <a:avLst/>
          </a:prstGeom>
        </p:spPr>
      </p:pic>
      <p:sp>
        <p:nvSpPr>
          <p:cNvPr id="3" name="Content Placeholder 2">
            <a:extLst>
              <a:ext uri="{FF2B5EF4-FFF2-40B4-BE49-F238E27FC236}">
                <a16:creationId xmlns:a16="http://schemas.microsoft.com/office/drawing/2014/main" id="{DDAD9040-FC64-40E1-AFAB-5635B7C8FC06}"/>
              </a:ext>
            </a:extLst>
          </p:cNvPr>
          <p:cNvSpPr>
            <a:spLocks noGrp="1"/>
          </p:cNvSpPr>
          <p:nvPr>
            <p:ph idx="1"/>
          </p:nvPr>
        </p:nvSpPr>
        <p:spPr>
          <a:xfrm>
            <a:off x="4402667" y="2170167"/>
            <a:ext cx="6725581" cy="4516713"/>
          </a:xfrm>
        </p:spPr>
        <p:txBody>
          <a:bodyPr anchor="ctr">
            <a:normAutofit fontScale="77500" lnSpcReduction="20000"/>
          </a:bodyPr>
          <a:lstStyle/>
          <a:p>
            <a:r>
              <a:rPr lang="en-IN" dirty="0"/>
              <a:t>ASI( Archaeological Survey of India , founded in 1861)</a:t>
            </a:r>
          </a:p>
          <a:p>
            <a:r>
              <a:rPr lang="en-IN" dirty="0"/>
              <a:t>First director of ASI was Alexander Cunningham </a:t>
            </a:r>
          </a:p>
          <a:p>
            <a:pPr marL="617220" lvl="1" indent="-342900">
              <a:buFont typeface="+mj-lt"/>
              <a:buAutoNum type="arabicPeriod"/>
            </a:pPr>
            <a:r>
              <a:rPr lang="en-IN" dirty="0"/>
              <a:t>He relied on written words than on artefacts like inscriptions, accounts and texts.</a:t>
            </a:r>
          </a:p>
          <a:p>
            <a:r>
              <a:rPr lang="en-IN" dirty="0"/>
              <a:t>Indian archaeologists like Dayaram </a:t>
            </a:r>
            <a:r>
              <a:rPr lang="en-IN" dirty="0" err="1"/>
              <a:t>Sahani</a:t>
            </a:r>
            <a:r>
              <a:rPr lang="en-IN" dirty="0"/>
              <a:t> got evidence of seals in Harappa and R.D Banerjee found seals at </a:t>
            </a:r>
            <a:r>
              <a:rPr lang="en-IN" dirty="0" err="1"/>
              <a:t>Mohenjodaro</a:t>
            </a:r>
            <a:r>
              <a:rPr lang="en-IN" dirty="0"/>
              <a:t> </a:t>
            </a:r>
          </a:p>
          <a:p>
            <a:r>
              <a:rPr lang="en-IN" dirty="0"/>
              <a:t>In 1924, John Marshall announced the discovered of a new civilisation which is the Indus Valley civilisation</a:t>
            </a:r>
          </a:p>
          <a:p>
            <a:r>
              <a:rPr lang="en-IN" dirty="0"/>
              <a:t>Archaeologists are using modern scientific techniques including surface exploration to recover traces of clay, stone, metal and plant and animal remains.</a:t>
            </a:r>
          </a:p>
          <a:p>
            <a:r>
              <a:rPr lang="en-IN" dirty="0"/>
              <a:t>After the partition, major sites of </a:t>
            </a:r>
            <a:r>
              <a:rPr lang="en-IN" dirty="0" err="1"/>
              <a:t>harappan</a:t>
            </a:r>
            <a:r>
              <a:rPr lang="en-IN" dirty="0"/>
              <a:t> civilisation went into Pakistan. Due to this Indian </a:t>
            </a:r>
            <a:r>
              <a:rPr lang="en-IN" dirty="0" err="1"/>
              <a:t>Archaelogists</a:t>
            </a:r>
            <a:r>
              <a:rPr lang="en-IN" dirty="0"/>
              <a:t> tried to find out some new sites some of which are in Rajasthan, Lothal, </a:t>
            </a:r>
            <a:r>
              <a:rPr lang="en-IN" dirty="0" err="1"/>
              <a:t>Rakhigari</a:t>
            </a:r>
            <a:r>
              <a:rPr lang="en-IN" dirty="0"/>
              <a:t>, </a:t>
            </a:r>
            <a:r>
              <a:rPr lang="en-IN" dirty="0" err="1"/>
              <a:t>Dholavira</a:t>
            </a:r>
            <a:r>
              <a:rPr lang="en-IN" dirty="0"/>
              <a:t> etc.</a:t>
            </a:r>
          </a:p>
          <a:p>
            <a:r>
              <a:rPr lang="en-IN" dirty="0"/>
              <a:t>From 1980s international Archaeologists participated in thus project and scientific techniques were used by them.</a:t>
            </a:r>
          </a:p>
          <a:p>
            <a:r>
              <a:rPr lang="en-IN" dirty="0"/>
              <a:t>So, the process of rediscovering this civilisation is still taking place.</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834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D85F5-440A-4F75-A420-F5E0F88804AA}"/>
              </a:ext>
            </a:extLst>
          </p:cNvPr>
          <p:cNvSpPr>
            <a:spLocks noGrp="1"/>
          </p:cNvSpPr>
          <p:nvPr>
            <p:ph type="title"/>
          </p:nvPr>
        </p:nvSpPr>
        <p:spPr>
          <a:xfrm>
            <a:off x="4646726" y="90637"/>
            <a:ext cx="7541930" cy="1353844"/>
          </a:xfrm>
          <a:ln>
            <a:noFill/>
          </a:ln>
        </p:spPr>
        <p:txBody>
          <a:bodyPr>
            <a:normAutofit fontScale="90000"/>
          </a:bodyPr>
          <a:lstStyle/>
          <a:p>
            <a:r>
              <a:rPr lang="en-IN" sz="4800" dirty="0"/>
              <a:t>Problems of piecing together the past</a:t>
            </a:r>
          </a:p>
        </p:txBody>
      </p:sp>
      <p:pic>
        <p:nvPicPr>
          <p:cNvPr id="4" name="Picture 3">
            <a:extLst>
              <a:ext uri="{FF2B5EF4-FFF2-40B4-BE49-F238E27FC236}">
                <a16:creationId xmlns:a16="http://schemas.microsoft.com/office/drawing/2014/main" id="{0DCDB963-0C13-4FD5-8690-298262026DC4}"/>
              </a:ext>
            </a:extLst>
          </p:cNvPr>
          <p:cNvPicPr>
            <a:picLocks noChangeAspect="1"/>
          </p:cNvPicPr>
          <p:nvPr/>
        </p:nvPicPr>
        <p:blipFill rotWithShape="1">
          <a:blip r:embed="rId4"/>
          <a:srcRect t="10175" r="-1" b="18613"/>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B3E85F02-7D92-4F35-ADC4-2C055D059E87}"/>
              </a:ext>
            </a:extLst>
          </p:cNvPr>
          <p:cNvSpPr>
            <a:spLocks noGrp="1"/>
          </p:cNvSpPr>
          <p:nvPr>
            <p:ph idx="1"/>
          </p:nvPr>
        </p:nvSpPr>
        <p:spPr>
          <a:xfrm>
            <a:off x="4779416" y="1510739"/>
            <a:ext cx="7344851" cy="5256624"/>
          </a:xfrm>
        </p:spPr>
        <p:txBody>
          <a:bodyPr>
            <a:normAutofit fontScale="92500" lnSpcReduction="20000"/>
          </a:bodyPr>
          <a:lstStyle/>
          <a:p>
            <a:r>
              <a:rPr lang="en-IN" sz="2400" dirty="0"/>
              <a:t>As Harappan script was enigmatic so, it is material evidence that allows archaeologists to better reconstruct Harappan life.</a:t>
            </a:r>
          </a:p>
          <a:p>
            <a:r>
              <a:rPr lang="en-IN" sz="2400" dirty="0"/>
              <a:t>Classification of artefacts</a:t>
            </a:r>
          </a:p>
          <a:p>
            <a:pPr marL="617220" lvl="1" indent="-342900">
              <a:buFont typeface="+mj-lt"/>
              <a:buAutoNum type="arabicPeriod"/>
            </a:pPr>
            <a:r>
              <a:rPr lang="en-IN" sz="2000" dirty="0"/>
              <a:t>Material – it is easy work</a:t>
            </a:r>
          </a:p>
          <a:p>
            <a:pPr marL="617220" lvl="1" indent="-342900">
              <a:buFont typeface="+mj-lt"/>
              <a:buAutoNum type="arabicPeriod"/>
            </a:pPr>
            <a:r>
              <a:rPr lang="en-IN" sz="2000" dirty="0"/>
              <a:t>Function – complex work</a:t>
            </a:r>
          </a:p>
          <a:p>
            <a:pPr lvl="2">
              <a:buFont typeface="Wingdings" panose="05000000000000000000" pitchFamily="2" charset="2"/>
              <a:buChar char="v"/>
            </a:pPr>
            <a:r>
              <a:rPr lang="en-IN" sz="1800" dirty="0"/>
              <a:t> </a:t>
            </a:r>
            <a:r>
              <a:rPr lang="en-IN" sz="1800" dirty="0" err="1"/>
              <a:t>Resemblence</a:t>
            </a:r>
            <a:r>
              <a:rPr lang="en-IN" sz="1800" dirty="0"/>
              <a:t> with present day things </a:t>
            </a:r>
          </a:p>
          <a:p>
            <a:pPr lvl="2">
              <a:buFont typeface="Wingdings" panose="05000000000000000000" pitchFamily="2" charset="2"/>
              <a:buChar char="v"/>
            </a:pPr>
            <a:r>
              <a:rPr lang="en-IN" sz="1800" dirty="0"/>
              <a:t>Depiction in sculpture</a:t>
            </a:r>
          </a:p>
          <a:p>
            <a:r>
              <a:rPr lang="en-IN" sz="2400" dirty="0"/>
              <a:t>Sometimes, archaeologists have to take recourse to indirect evidence. For instance, though there are traces of cotton at some Harappan sites, to find out about clothing we have to depend on indirect evidence including depictions in sculpture.</a:t>
            </a:r>
          </a:p>
          <a:p>
            <a:r>
              <a:rPr lang="en-IN" sz="2400" dirty="0"/>
              <a:t>Reconstruction of religious practice </a:t>
            </a:r>
          </a:p>
          <a:p>
            <a:pPr marL="617220" lvl="1" indent="-342900">
              <a:buFont typeface="+mj-lt"/>
              <a:buAutoNum type="arabicPeriod"/>
            </a:pPr>
            <a:r>
              <a:rPr lang="en-IN" sz="2000" dirty="0"/>
              <a:t>Attempts have also been made to reconstruct religious beliefs and practices by examining seals, some of which seem to depict ritual scenes.</a:t>
            </a:r>
          </a:p>
          <a:p>
            <a:r>
              <a:rPr lang="en-IN" sz="2200" dirty="0"/>
              <a:t>Several reconstructions remain speculative at present.</a:t>
            </a:r>
          </a:p>
          <a:p>
            <a:endParaRPr lang="en-IN" sz="2200" dirty="0"/>
          </a:p>
          <a:p>
            <a:pPr lvl="1"/>
            <a:endParaRPr lang="en-IN" sz="2000" dirty="0"/>
          </a:p>
          <a:p>
            <a:pPr lvl="2">
              <a:buFont typeface="Wingdings" panose="05000000000000000000" pitchFamily="2" charset="2"/>
              <a:buChar char="v"/>
            </a:pPr>
            <a:endParaRPr lang="en-IN" sz="1400" dirty="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5939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3128DAF-7C47-4D31-9D00-DDC06733FC72}"/>
              </a:ext>
            </a:extLst>
          </p:cNvPr>
          <p:cNvSpPr>
            <a:spLocks noGrp="1"/>
          </p:cNvSpPr>
          <p:nvPr>
            <p:ph type="title"/>
          </p:nvPr>
        </p:nvSpPr>
        <p:spPr>
          <a:xfrm>
            <a:off x="643468" y="643466"/>
            <a:ext cx="3686312" cy="5528734"/>
          </a:xfrm>
        </p:spPr>
        <p:txBody>
          <a:bodyPr>
            <a:normAutofit/>
          </a:bodyPr>
          <a:lstStyle/>
          <a:p>
            <a:pPr algn="ctr"/>
            <a:r>
              <a:rPr lang="en-IN" sz="6000" u="sng" dirty="0">
                <a:solidFill>
                  <a:srgbClr val="FFFFFF"/>
                </a:solidFill>
              </a:rPr>
              <a:t>part 1</a:t>
            </a:r>
          </a:p>
        </p:txBody>
      </p:sp>
      <p:sp>
        <p:nvSpPr>
          <p:cNvPr id="3" name="Content Placeholder 2">
            <a:extLst>
              <a:ext uri="{FF2B5EF4-FFF2-40B4-BE49-F238E27FC236}">
                <a16:creationId xmlns:a16="http://schemas.microsoft.com/office/drawing/2014/main" id="{FC25759A-AF2E-4064-9229-CE5C9AA7E852}"/>
              </a:ext>
            </a:extLst>
          </p:cNvPr>
          <p:cNvSpPr>
            <a:spLocks noGrp="1"/>
          </p:cNvSpPr>
          <p:nvPr>
            <p:ph idx="1"/>
          </p:nvPr>
        </p:nvSpPr>
        <p:spPr>
          <a:xfrm>
            <a:off x="5053780" y="599768"/>
            <a:ext cx="6074467" cy="5572432"/>
          </a:xfrm>
        </p:spPr>
        <p:txBody>
          <a:bodyPr anchor="ctr">
            <a:normAutofit/>
          </a:bodyPr>
          <a:lstStyle/>
          <a:p>
            <a:pPr marL="0" indent="0">
              <a:buNone/>
            </a:pPr>
            <a:r>
              <a:rPr lang="en-IN" b="1" u="sng" dirty="0"/>
              <a:t>TOPICS COVERED</a:t>
            </a:r>
          </a:p>
          <a:p>
            <a:r>
              <a:rPr lang="en-IN" dirty="0"/>
              <a:t>1.Beginnings</a:t>
            </a:r>
          </a:p>
          <a:p>
            <a:r>
              <a:rPr lang="en-IN" dirty="0"/>
              <a:t>2.Subsistence Strategies</a:t>
            </a:r>
          </a:p>
          <a:p>
            <a:r>
              <a:rPr lang="en-IN" dirty="0"/>
              <a:t>3.Mohenjodaro (A Planned Urban Centre)</a:t>
            </a:r>
          </a:p>
          <a:p>
            <a:r>
              <a:rPr lang="en-IN" dirty="0"/>
              <a:t>4.Tracking Social Differences</a:t>
            </a:r>
          </a:p>
          <a:p>
            <a:r>
              <a:rPr lang="en-IN" dirty="0"/>
              <a:t>5.Finding About Craft Production</a:t>
            </a:r>
          </a:p>
          <a:p>
            <a:r>
              <a:rPr lang="en-IN" dirty="0"/>
              <a:t>6.Strategies for Procuring Materials</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288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FD14-DE8B-462E-B3A9-D76C582D8D56}"/>
              </a:ext>
            </a:extLst>
          </p:cNvPr>
          <p:cNvSpPr>
            <a:spLocks noGrp="1"/>
          </p:cNvSpPr>
          <p:nvPr>
            <p:ph type="title"/>
          </p:nvPr>
        </p:nvSpPr>
        <p:spPr/>
        <p:txBody>
          <a:bodyPr/>
          <a:lstStyle/>
          <a:p>
            <a:r>
              <a:rPr lang="en-IN" dirty="0"/>
              <a:t>1.Beginnings(3300-1300 B.C.E)</a:t>
            </a:r>
          </a:p>
        </p:txBody>
      </p:sp>
      <p:graphicFrame>
        <p:nvGraphicFramePr>
          <p:cNvPr id="7" name="Content Placeholder 6">
            <a:extLst>
              <a:ext uri="{FF2B5EF4-FFF2-40B4-BE49-F238E27FC236}">
                <a16:creationId xmlns:a16="http://schemas.microsoft.com/office/drawing/2014/main" id="{2C9F99E6-CB7C-456B-A409-289B7AB82F61}"/>
              </a:ext>
            </a:extLst>
          </p:cNvPr>
          <p:cNvGraphicFramePr>
            <a:graphicFrameLocks noGrp="1"/>
          </p:cNvGraphicFramePr>
          <p:nvPr>
            <p:ph idx="1"/>
            <p:extLst>
              <p:ext uri="{D42A27DB-BD31-4B8C-83A1-F6EECF244321}">
                <p14:modId xmlns:p14="http://schemas.microsoft.com/office/powerpoint/2010/main" val="1191484627"/>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75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25B9A5-5875-4E5D-9C75-A82930A5F91B}"/>
              </a:ext>
            </a:extLst>
          </p:cNvPr>
          <p:cNvSpPr>
            <a:spLocks noGrp="1"/>
          </p:cNvSpPr>
          <p:nvPr>
            <p:ph type="title"/>
          </p:nvPr>
        </p:nvSpPr>
        <p:spPr>
          <a:xfrm>
            <a:off x="4970109" y="484632"/>
            <a:ext cx="6730277" cy="1609344"/>
          </a:xfrm>
          <a:ln>
            <a:noFill/>
          </a:ln>
        </p:spPr>
        <p:txBody>
          <a:bodyPr>
            <a:normAutofit/>
          </a:bodyPr>
          <a:lstStyle/>
          <a:p>
            <a:r>
              <a:rPr lang="en-IN" sz="4800" dirty="0"/>
              <a:t>2.Subsistence Strategies</a:t>
            </a:r>
          </a:p>
        </p:txBody>
      </p:sp>
      <p:pic>
        <p:nvPicPr>
          <p:cNvPr id="5" name="Picture 4">
            <a:extLst>
              <a:ext uri="{FF2B5EF4-FFF2-40B4-BE49-F238E27FC236}">
                <a16:creationId xmlns:a16="http://schemas.microsoft.com/office/drawing/2014/main" id="{14D1D391-FA47-4874-B34B-48C44E69C620}"/>
              </a:ext>
            </a:extLst>
          </p:cNvPr>
          <p:cNvPicPr>
            <a:picLocks noChangeAspect="1"/>
          </p:cNvPicPr>
          <p:nvPr/>
        </p:nvPicPr>
        <p:blipFill rotWithShape="1">
          <a:blip r:embed="rId4"/>
          <a:srcRect t="6083" r="1" b="10547"/>
          <a:stretch/>
        </p:blipFill>
        <p:spPr>
          <a:xfrm>
            <a:off x="323383" y="195327"/>
            <a:ext cx="4155111" cy="3109086"/>
          </a:xfrm>
          <a:prstGeom prst="rect">
            <a:avLst/>
          </a:prstGeom>
        </p:spPr>
      </p:pic>
      <p:sp>
        <p:nvSpPr>
          <p:cNvPr id="3" name="Content Placeholder 2">
            <a:extLst>
              <a:ext uri="{FF2B5EF4-FFF2-40B4-BE49-F238E27FC236}">
                <a16:creationId xmlns:a16="http://schemas.microsoft.com/office/drawing/2014/main" id="{98E38782-8A65-43F6-8919-747115F124DE}"/>
              </a:ext>
            </a:extLst>
          </p:cNvPr>
          <p:cNvSpPr>
            <a:spLocks noGrp="1"/>
          </p:cNvSpPr>
          <p:nvPr>
            <p:ph idx="1"/>
          </p:nvPr>
        </p:nvSpPr>
        <p:spPr>
          <a:xfrm>
            <a:off x="4650070" y="1741714"/>
            <a:ext cx="7541929" cy="4430486"/>
          </a:xfrm>
        </p:spPr>
        <p:txBody>
          <a:bodyPr>
            <a:normAutofit/>
          </a:bodyPr>
          <a:lstStyle/>
          <a:p>
            <a:r>
              <a:rPr lang="en-IN" dirty="0"/>
              <a:t>Animal and Plant products </a:t>
            </a:r>
          </a:p>
          <a:p>
            <a:r>
              <a:rPr lang="en-IN" dirty="0"/>
              <a:t>Domestication of animals</a:t>
            </a:r>
          </a:p>
          <a:p>
            <a:r>
              <a:rPr lang="en-IN" dirty="0"/>
              <a:t>Prevalence of agriculture(agricultural technology)</a:t>
            </a:r>
          </a:p>
          <a:p>
            <a:pPr marL="731520" lvl="1" indent="-457200">
              <a:buFont typeface="+mj-lt"/>
              <a:buAutoNum type="alphaLcParenR"/>
            </a:pPr>
            <a:r>
              <a:rPr lang="en-IN" sz="2000" dirty="0"/>
              <a:t>Evidence of grains </a:t>
            </a:r>
          </a:p>
          <a:p>
            <a:pPr marL="731520" lvl="1" indent="-457200">
              <a:buFont typeface="+mj-lt"/>
              <a:buAutoNum type="alphaLcParenR"/>
            </a:pPr>
            <a:r>
              <a:rPr lang="en-IN" sz="2000" dirty="0"/>
              <a:t>Representation of seals </a:t>
            </a:r>
          </a:p>
          <a:p>
            <a:pPr marL="731520" lvl="1" indent="-457200">
              <a:buFont typeface="+mj-lt"/>
              <a:buAutoNum type="alphaLcParenR"/>
            </a:pPr>
            <a:r>
              <a:rPr lang="en-IN" sz="2000" dirty="0"/>
              <a:t>Sculptures (terracotta sculpture of bull and oxen) </a:t>
            </a:r>
          </a:p>
          <a:p>
            <a:pPr marL="731520" lvl="1" indent="-457200">
              <a:buFont typeface="+mj-lt"/>
              <a:buAutoNum type="alphaLcParenR"/>
            </a:pPr>
            <a:r>
              <a:rPr lang="en-IN" sz="2000" dirty="0"/>
              <a:t>Models of plough</a:t>
            </a:r>
          </a:p>
          <a:p>
            <a:pPr marL="731520" lvl="1" indent="-457200">
              <a:buFont typeface="+mj-lt"/>
              <a:buAutoNum type="alphaLcParenR"/>
            </a:pPr>
            <a:r>
              <a:rPr lang="en-IN" sz="2000" dirty="0"/>
              <a:t>Evidence of ploughed fields (kalibangan)</a:t>
            </a:r>
          </a:p>
          <a:p>
            <a:pPr marL="731520" lvl="1" indent="-457200">
              <a:buFont typeface="+mj-lt"/>
              <a:buAutoNum type="alphaLcParenR"/>
            </a:pPr>
            <a:r>
              <a:rPr lang="en-IN" sz="2000" dirty="0"/>
              <a:t>Irrigation System (Canals in Shortugha and water reservoirs in Dholavira)  </a:t>
            </a:r>
          </a:p>
          <a:p>
            <a:endParaRPr lang="en-IN" sz="1800" dirty="0"/>
          </a:p>
        </p:txBody>
      </p:sp>
      <p:grpSp>
        <p:nvGrpSpPr>
          <p:cNvPr id="12" name="Group 1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54669425-09D8-4BF0-B31C-3314AC135177}"/>
              </a:ext>
            </a:extLst>
          </p:cNvPr>
          <p:cNvPicPr>
            <a:picLocks noChangeAspect="1"/>
          </p:cNvPicPr>
          <p:nvPr/>
        </p:nvPicPr>
        <p:blipFill>
          <a:blip r:embed="rId6"/>
          <a:stretch>
            <a:fillRect/>
          </a:stretch>
        </p:blipFill>
        <p:spPr>
          <a:xfrm>
            <a:off x="333075" y="3652762"/>
            <a:ext cx="3939989" cy="2924855"/>
          </a:xfrm>
          <a:prstGeom prst="rect">
            <a:avLst/>
          </a:prstGeom>
        </p:spPr>
      </p:pic>
    </p:spTree>
    <p:extLst>
      <p:ext uri="{BB962C8B-B14F-4D97-AF65-F5344CB8AC3E}">
        <p14:creationId xmlns:p14="http://schemas.microsoft.com/office/powerpoint/2010/main" val="98188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34E983-8A15-417F-874F-9C73659FBDF5}"/>
              </a:ext>
            </a:extLst>
          </p:cNvPr>
          <p:cNvSpPr>
            <a:spLocks noGrp="1"/>
          </p:cNvSpPr>
          <p:nvPr>
            <p:ph type="title"/>
          </p:nvPr>
        </p:nvSpPr>
        <p:spPr>
          <a:xfrm>
            <a:off x="7142899" y="401562"/>
            <a:ext cx="5005557" cy="1692414"/>
          </a:xfrm>
          <a:ln>
            <a:noFill/>
          </a:ln>
        </p:spPr>
        <p:txBody>
          <a:bodyPr>
            <a:normAutofit/>
          </a:bodyPr>
          <a:lstStyle/>
          <a:p>
            <a:br>
              <a:rPr lang="en-IN" sz="2700" dirty="0"/>
            </a:br>
            <a:r>
              <a:rPr lang="en-IN" sz="2700" dirty="0"/>
              <a:t>3.Mohenjodaro (A Planned Urban Centre)</a:t>
            </a:r>
            <a:br>
              <a:rPr lang="en-IN" sz="2700" dirty="0"/>
            </a:br>
            <a:endParaRPr lang="en-IN" sz="2700" dirty="0"/>
          </a:p>
        </p:txBody>
      </p:sp>
      <p:pic>
        <p:nvPicPr>
          <p:cNvPr id="4" name="Picture 3">
            <a:extLst>
              <a:ext uri="{FF2B5EF4-FFF2-40B4-BE49-F238E27FC236}">
                <a16:creationId xmlns:a16="http://schemas.microsoft.com/office/drawing/2014/main" id="{E121A080-565A-4732-B3B0-9DFFCF241681}"/>
              </a:ext>
            </a:extLst>
          </p:cNvPr>
          <p:cNvPicPr>
            <a:picLocks noChangeAspect="1"/>
          </p:cNvPicPr>
          <p:nvPr/>
        </p:nvPicPr>
        <p:blipFill rotWithShape="1">
          <a:blip r:embed="rId4"/>
          <a:srcRect t="847" r="-2" b="7618"/>
          <a:stretch/>
        </p:blipFill>
        <p:spPr>
          <a:xfrm>
            <a:off x="3343" y="10"/>
            <a:ext cx="7026409" cy="6857990"/>
          </a:xfrm>
          <a:prstGeom prst="rect">
            <a:avLst/>
          </a:prstGeom>
        </p:spPr>
      </p:pic>
      <p:sp>
        <p:nvSpPr>
          <p:cNvPr id="3" name="Content Placeholder 2">
            <a:extLst>
              <a:ext uri="{FF2B5EF4-FFF2-40B4-BE49-F238E27FC236}">
                <a16:creationId xmlns:a16="http://schemas.microsoft.com/office/drawing/2014/main" id="{693CB6B7-9AE4-4EB4-BADA-1A800D8ADADC}"/>
              </a:ext>
            </a:extLst>
          </p:cNvPr>
          <p:cNvSpPr>
            <a:spLocks noGrp="1"/>
          </p:cNvSpPr>
          <p:nvPr>
            <p:ph idx="1"/>
          </p:nvPr>
        </p:nvSpPr>
        <p:spPr>
          <a:xfrm>
            <a:off x="7029752" y="1852989"/>
            <a:ext cx="5118705" cy="4925181"/>
          </a:xfrm>
        </p:spPr>
        <p:txBody>
          <a:bodyPr>
            <a:normAutofit lnSpcReduction="10000"/>
          </a:bodyPr>
          <a:lstStyle/>
          <a:p>
            <a:r>
              <a:rPr lang="en-IN" dirty="0"/>
              <a:t>Planned Urban Centre (Discovered in 1920s)</a:t>
            </a:r>
          </a:p>
          <a:p>
            <a:r>
              <a:rPr lang="en-IN" dirty="0"/>
              <a:t>One of the largest settlements </a:t>
            </a:r>
          </a:p>
          <a:p>
            <a:r>
              <a:rPr lang="en-IN" dirty="0"/>
              <a:t>Two sections : Citadel and lower sections  </a:t>
            </a:r>
          </a:p>
          <a:p>
            <a:r>
              <a:rPr lang="en-IN" dirty="0"/>
              <a:t>Drainage system (carefully planned, grid system )</a:t>
            </a:r>
          </a:p>
          <a:p>
            <a:r>
              <a:rPr lang="en-IN" dirty="0"/>
              <a:t>Domestic architecture (courtyard, concerned for privacy)</a:t>
            </a:r>
          </a:p>
          <a:p>
            <a:r>
              <a:rPr lang="en-IN" u="sng" dirty="0"/>
              <a:t>Citadel  </a:t>
            </a:r>
          </a:p>
          <a:p>
            <a:pPr lvl="1">
              <a:buFont typeface="Wingdings" panose="05000000000000000000" pitchFamily="2" charset="2"/>
              <a:buChar char="Ø"/>
            </a:pPr>
            <a:r>
              <a:rPr lang="en-IN" sz="2000" dirty="0"/>
              <a:t>Warehouse and Great bath</a:t>
            </a:r>
          </a:p>
          <a:p>
            <a:pPr lvl="1">
              <a:buFont typeface="Wingdings" panose="05000000000000000000" pitchFamily="2" charset="2"/>
              <a:buChar char="Ø"/>
            </a:pPr>
            <a:r>
              <a:rPr lang="en-IN" sz="2000" dirty="0"/>
              <a:t>Bricks (Length=4 x height , Breadth= 2 x height)</a:t>
            </a:r>
          </a:p>
          <a:p>
            <a:pPr marL="0" indent="0">
              <a:buNone/>
            </a:pPr>
            <a:endParaRPr lang="en-IN" sz="1400" dirty="0"/>
          </a:p>
          <a:p>
            <a:pPr marL="274320" lvl="1" indent="0">
              <a:buNone/>
            </a:pPr>
            <a:r>
              <a:rPr lang="en-IN" sz="1400" dirty="0"/>
              <a:t> </a:t>
            </a:r>
          </a:p>
        </p:txBody>
      </p:sp>
      <p:grpSp>
        <p:nvGrpSpPr>
          <p:cNvPr id="32" name="Group 31">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7981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92906B-AF23-431E-A895-53FB3F960442}"/>
              </a:ext>
            </a:extLst>
          </p:cNvPr>
          <p:cNvPicPr>
            <a:picLocks noChangeAspect="1"/>
          </p:cNvPicPr>
          <p:nvPr/>
        </p:nvPicPr>
        <p:blipFill rotWithShape="1">
          <a:blip r:embed="rId2"/>
          <a:srcRect t="11661" r="1" b="26684"/>
          <a:stretch/>
        </p:blipFill>
        <p:spPr>
          <a:xfrm>
            <a:off x="20" y="4"/>
            <a:ext cx="6089884" cy="6857999"/>
          </a:xfrm>
          <a:prstGeom prst="rect">
            <a:avLst/>
          </a:prstGeom>
        </p:spPr>
      </p:pic>
      <p:pic>
        <p:nvPicPr>
          <p:cNvPr id="10" name="Picture 9">
            <a:extLst>
              <a:ext uri="{FF2B5EF4-FFF2-40B4-BE49-F238E27FC236}">
                <a16:creationId xmlns:a16="http://schemas.microsoft.com/office/drawing/2014/main" id="{EE0FE6FD-C8F5-45C4-A56E-119F2961760F}"/>
              </a:ext>
            </a:extLst>
          </p:cNvPr>
          <p:cNvPicPr>
            <a:picLocks noChangeAspect="1"/>
          </p:cNvPicPr>
          <p:nvPr/>
        </p:nvPicPr>
        <p:blipFill rotWithShape="1">
          <a:blip r:embed="rId3"/>
          <a:srcRect l="2549" r="7070"/>
          <a:stretch/>
        </p:blipFill>
        <p:spPr>
          <a:xfrm>
            <a:off x="6089904" y="-5"/>
            <a:ext cx="6089904" cy="6858000"/>
          </a:xfrm>
          <a:prstGeom prst="rect">
            <a:avLst/>
          </a:prstGeom>
        </p:spPr>
      </p:pic>
      <p:sp>
        <p:nvSpPr>
          <p:cNvPr id="45" name="Rectangle 27">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6" name="Rectangle 29">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6602E5F4-A583-455C-9E20-4B03E8D0CD87}"/>
              </a:ext>
            </a:extLst>
          </p:cNvPr>
          <p:cNvSpPr>
            <a:spLocks noGrp="1"/>
          </p:cNvSpPr>
          <p:nvPr>
            <p:ph type="title"/>
          </p:nvPr>
        </p:nvSpPr>
        <p:spPr>
          <a:xfrm>
            <a:off x="1069848" y="484632"/>
            <a:ext cx="10058400" cy="1609344"/>
          </a:xfrm>
        </p:spPr>
        <p:txBody>
          <a:bodyPr anchor="ctr">
            <a:normAutofit/>
          </a:bodyPr>
          <a:lstStyle/>
          <a:p>
            <a:br>
              <a:rPr lang="en-IN" sz="3400" dirty="0">
                <a:solidFill>
                  <a:schemeClr val="tx1"/>
                </a:solidFill>
              </a:rPr>
            </a:br>
            <a:r>
              <a:rPr lang="en-IN" sz="4000" dirty="0">
                <a:solidFill>
                  <a:schemeClr val="tx1"/>
                </a:solidFill>
              </a:rPr>
              <a:t>4.Tracking Social Differences</a:t>
            </a:r>
            <a:br>
              <a:rPr lang="en-IN" sz="3400" dirty="0">
                <a:solidFill>
                  <a:schemeClr val="tx1"/>
                </a:solidFill>
              </a:rPr>
            </a:br>
            <a:endParaRPr lang="en-IN" sz="3400" dirty="0">
              <a:solidFill>
                <a:schemeClr val="tx1"/>
              </a:solidFill>
            </a:endParaRPr>
          </a:p>
        </p:txBody>
      </p:sp>
      <p:sp>
        <p:nvSpPr>
          <p:cNvPr id="3" name="Content Placeholder 2">
            <a:extLst>
              <a:ext uri="{FF2B5EF4-FFF2-40B4-BE49-F238E27FC236}">
                <a16:creationId xmlns:a16="http://schemas.microsoft.com/office/drawing/2014/main" id="{3C44F334-4E6B-4F65-9868-AF05590678FA}"/>
              </a:ext>
            </a:extLst>
          </p:cNvPr>
          <p:cNvSpPr>
            <a:spLocks noGrp="1"/>
          </p:cNvSpPr>
          <p:nvPr>
            <p:ph idx="1"/>
          </p:nvPr>
        </p:nvSpPr>
        <p:spPr>
          <a:xfrm>
            <a:off x="1069848" y="2121408"/>
            <a:ext cx="10058400" cy="4050792"/>
          </a:xfrm>
        </p:spPr>
        <p:txBody>
          <a:bodyPr>
            <a:normAutofit/>
          </a:bodyPr>
          <a:lstStyle/>
          <a:p>
            <a:r>
              <a:rPr lang="en-IN" sz="2400" u="sng" dirty="0"/>
              <a:t>Studying Burials</a:t>
            </a:r>
          </a:p>
          <a:p>
            <a:pPr marL="731520" lvl="1" indent="-457200">
              <a:buFont typeface="+mj-lt"/>
              <a:buAutoNum type="arabicPeriod"/>
            </a:pPr>
            <a:r>
              <a:rPr lang="en-IN" sz="2000" dirty="0"/>
              <a:t>Structure and artefacts</a:t>
            </a:r>
          </a:p>
          <a:p>
            <a:r>
              <a:rPr lang="en-IN" sz="2400" u="sng" dirty="0"/>
              <a:t> Studying Artefacts</a:t>
            </a:r>
          </a:p>
          <a:p>
            <a:pPr marL="731520" lvl="1" indent="-457200">
              <a:buFont typeface="+mj-lt"/>
              <a:buAutoNum type="arabicPeriod"/>
            </a:pPr>
            <a:r>
              <a:rPr lang="en-IN" sz="2000" dirty="0"/>
              <a:t>Luxurious items (precious stones, jewellery etc.) </a:t>
            </a:r>
          </a:p>
          <a:p>
            <a:pPr marL="731520" lvl="1" indent="-457200">
              <a:buFont typeface="+mj-lt"/>
              <a:buAutoNum type="arabicPeriod"/>
            </a:pPr>
            <a:r>
              <a:rPr lang="en-IN" sz="2000" dirty="0"/>
              <a:t>Utilitarians (pots, vessels , baskets etc.)</a:t>
            </a:r>
          </a:p>
          <a:p>
            <a:pPr marL="0" indent="0">
              <a:buNone/>
            </a:pPr>
            <a:r>
              <a:rPr lang="en-IN" sz="2400" dirty="0"/>
              <a:t>			</a:t>
            </a:r>
          </a:p>
        </p:txBody>
      </p:sp>
      <p:grpSp>
        <p:nvGrpSpPr>
          <p:cNvPr id="47" name="Group 31">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8" name="Oval 32">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9" name="Oval 33">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440651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2AFE9813-F6C3-40B6-B4A0-073C7A0CD39C}"/>
              </a:ext>
            </a:extLst>
          </p:cNvPr>
          <p:cNvPicPr>
            <a:picLocks noChangeAspect="1"/>
          </p:cNvPicPr>
          <p:nvPr/>
        </p:nvPicPr>
        <p:blipFill rotWithShape="1">
          <a:blip r:embed="rId2">
            <a:duotone>
              <a:prstClr val="black"/>
              <a:prstClr val="white"/>
            </a:duotone>
            <a:alphaModFix amt="80000"/>
          </a:blip>
          <a:srcRect l="52098" r="-1" b="-1"/>
          <a:stretch/>
        </p:blipFill>
        <p:spPr>
          <a:xfrm>
            <a:off x="3132160" y="1021"/>
            <a:ext cx="9059839" cy="6855958"/>
          </a:xfrm>
          <a:prstGeom prst="rect">
            <a:avLst/>
          </a:prstGeom>
        </p:spPr>
      </p:pic>
      <p:sp>
        <p:nvSpPr>
          <p:cNvPr id="12" name="Rectangle 11">
            <a:extLst>
              <a:ext uri="{FF2B5EF4-FFF2-40B4-BE49-F238E27FC236}">
                <a16:creationId xmlns:a16="http://schemas.microsoft.com/office/drawing/2014/main" id="{F6A67491-8DC4-4A39-8A37-58B2F086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330FF52E-D0D6-4B1C-9D79-07134D8CD9FC}"/>
              </a:ext>
            </a:extLst>
          </p:cNvPr>
          <p:cNvSpPr>
            <a:spLocks noGrp="1"/>
          </p:cNvSpPr>
          <p:nvPr>
            <p:ph type="title"/>
          </p:nvPr>
        </p:nvSpPr>
        <p:spPr>
          <a:xfrm>
            <a:off x="6158896" y="512838"/>
            <a:ext cx="5312047" cy="2194515"/>
          </a:xfrm>
        </p:spPr>
        <p:txBody>
          <a:bodyPr>
            <a:normAutofit/>
          </a:bodyPr>
          <a:lstStyle/>
          <a:p>
            <a:br>
              <a:rPr lang="en-IN" sz="3400" dirty="0">
                <a:solidFill>
                  <a:srgbClr val="FFFFFF"/>
                </a:solidFill>
              </a:rPr>
            </a:br>
            <a:r>
              <a:rPr lang="en-IN" sz="3600" dirty="0">
                <a:solidFill>
                  <a:srgbClr val="FFFFFF"/>
                </a:solidFill>
              </a:rPr>
              <a:t>5.Finding About Craft Production</a:t>
            </a:r>
            <a:br>
              <a:rPr lang="en-IN" sz="3600" dirty="0">
                <a:solidFill>
                  <a:srgbClr val="FFFFFF"/>
                </a:solidFill>
              </a:rPr>
            </a:br>
            <a:endParaRPr lang="en-IN" sz="3400" dirty="0">
              <a:solidFill>
                <a:srgbClr val="FFFFFF"/>
              </a:solidFill>
            </a:endParaRPr>
          </a:p>
        </p:txBody>
      </p:sp>
      <p:sp>
        <p:nvSpPr>
          <p:cNvPr id="14" name="Freeform: Shape 13">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8C45E475-0475-4896-93F2-C2AAA2B82038}"/>
              </a:ext>
            </a:extLst>
          </p:cNvPr>
          <p:cNvPicPr>
            <a:picLocks noChangeAspect="1"/>
          </p:cNvPicPr>
          <p:nvPr/>
        </p:nvPicPr>
        <p:blipFill rotWithShape="1">
          <a:blip r:embed="rId5"/>
          <a:srcRect t="12222" r="-1" b="10430"/>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Content Placeholder 2">
            <a:extLst>
              <a:ext uri="{FF2B5EF4-FFF2-40B4-BE49-F238E27FC236}">
                <a16:creationId xmlns:a16="http://schemas.microsoft.com/office/drawing/2014/main" id="{92669395-D591-445C-BCA9-A62BC79CC06D}"/>
              </a:ext>
            </a:extLst>
          </p:cNvPr>
          <p:cNvSpPr>
            <a:spLocks noGrp="1"/>
          </p:cNvSpPr>
          <p:nvPr>
            <p:ph idx="1"/>
          </p:nvPr>
        </p:nvSpPr>
        <p:spPr>
          <a:xfrm>
            <a:off x="6158896" y="2283582"/>
            <a:ext cx="5312048" cy="3888618"/>
          </a:xfrm>
        </p:spPr>
        <p:txBody>
          <a:bodyPr>
            <a:normAutofit/>
          </a:bodyPr>
          <a:lstStyle/>
          <a:p>
            <a:r>
              <a:rPr lang="en-IN" dirty="0">
                <a:solidFill>
                  <a:srgbClr val="FFFFFF"/>
                </a:solidFill>
              </a:rPr>
              <a:t>Activities (chanhudaro)</a:t>
            </a:r>
          </a:p>
          <a:p>
            <a:r>
              <a:rPr lang="en-IN" dirty="0">
                <a:solidFill>
                  <a:srgbClr val="FFFFFF"/>
                </a:solidFill>
              </a:rPr>
              <a:t>Materials used</a:t>
            </a:r>
          </a:p>
          <a:p>
            <a:r>
              <a:rPr lang="en-IN" dirty="0">
                <a:solidFill>
                  <a:srgbClr val="FFFFFF"/>
                </a:solidFill>
              </a:rPr>
              <a:t>Technique(steatites, geometrical shapes)</a:t>
            </a:r>
          </a:p>
          <a:p>
            <a:r>
              <a:rPr lang="en-IN" dirty="0">
                <a:solidFill>
                  <a:srgbClr val="FFFFFF"/>
                </a:solidFill>
              </a:rPr>
              <a:t>Identifying centres (Nageshwar, Balakot)</a:t>
            </a:r>
          </a:p>
          <a:p>
            <a:r>
              <a:rPr lang="en-IN" dirty="0">
                <a:solidFill>
                  <a:srgbClr val="FFFFFF"/>
                </a:solidFill>
              </a:rPr>
              <a:t>Finding raw materials, rejected materials, unfinished</a:t>
            </a:r>
          </a:p>
          <a:p>
            <a:pPr marL="0" indent="0">
              <a:buNone/>
            </a:pPr>
            <a:r>
              <a:rPr lang="en-IN" dirty="0">
                <a:solidFill>
                  <a:srgbClr val="FFFFFF"/>
                </a:solidFill>
              </a:rPr>
              <a:t> and finished materials.</a:t>
            </a:r>
          </a:p>
        </p:txBody>
      </p:sp>
      <p:grpSp>
        <p:nvGrpSpPr>
          <p:cNvPr id="16" name="Group 15">
            <a:extLst>
              <a:ext uri="{FF2B5EF4-FFF2-40B4-BE49-F238E27FC236}">
                <a16:creationId xmlns:a16="http://schemas.microsoft.com/office/drawing/2014/main" id="{987D9359-6216-4C32-9A60-D601E5582D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09EBBC-4EF2-4ABA-A7EE-2D9F807F0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97983B73-5C22-4373-ACE8-713BB641D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4013692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AB5E0-B284-4A69-AC19-195F0982F0F1}"/>
              </a:ext>
            </a:extLst>
          </p:cNvPr>
          <p:cNvPicPr>
            <a:picLocks noChangeAspect="1"/>
          </p:cNvPicPr>
          <p:nvPr/>
        </p:nvPicPr>
        <p:blipFill rotWithShape="1">
          <a:blip r:embed="rId2"/>
          <a:srcRect l="23684" r="43754"/>
          <a:stretch/>
        </p:blipFill>
        <p:spPr>
          <a:xfrm>
            <a:off x="2930184" y="-2655"/>
            <a:ext cx="2996169" cy="3358597"/>
          </a:xfrm>
          <a:prstGeom prst="rect">
            <a:avLst/>
          </a:prstGeom>
        </p:spPr>
      </p:pic>
      <p:pic>
        <p:nvPicPr>
          <p:cNvPr id="5" name="Picture 4">
            <a:extLst>
              <a:ext uri="{FF2B5EF4-FFF2-40B4-BE49-F238E27FC236}">
                <a16:creationId xmlns:a16="http://schemas.microsoft.com/office/drawing/2014/main" id="{CC02725F-2F15-4FF5-93B6-E957B5D29EC0}"/>
              </a:ext>
            </a:extLst>
          </p:cNvPr>
          <p:cNvPicPr>
            <a:picLocks noChangeAspect="1"/>
          </p:cNvPicPr>
          <p:nvPr/>
        </p:nvPicPr>
        <p:blipFill rotWithShape="1">
          <a:blip r:embed="rId3"/>
          <a:srcRect l="11190" r="5743" b="2"/>
          <a:stretch/>
        </p:blipFill>
        <p:spPr>
          <a:xfrm>
            <a:off x="20" y="3504904"/>
            <a:ext cx="5926333" cy="3353096"/>
          </a:xfrm>
          <a:prstGeom prst="rect">
            <a:avLst/>
          </a:prstGeom>
        </p:spPr>
      </p:pic>
      <p:sp>
        <p:nvSpPr>
          <p:cNvPr id="49" name="Rectangle 48">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A74987-214B-45BC-B6F7-F7766AB8B307}"/>
              </a:ext>
            </a:extLst>
          </p:cNvPr>
          <p:cNvSpPr>
            <a:spLocks noGrp="1"/>
          </p:cNvSpPr>
          <p:nvPr>
            <p:ph type="title"/>
          </p:nvPr>
        </p:nvSpPr>
        <p:spPr>
          <a:xfrm>
            <a:off x="6178249" y="484632"/>
            <a:ext cx="5522137" cy="1609344"/>
          </a:xfrm>
          <a:ln>
            <a:noFill/>
          </a:ln>
        </p:spPr>
        <p:txBody>
          <a:bodyPr>
            <a:normAutofit fontScale="90000"/>
          </a:bodyPr>
          <a:lstStyle/>
          <a:p>
            <a:br>
              <a:rPr lang="en-IN" sz="3200" dirty="0"/>
            </a:br>
            <a:r>
              <a:rPr lang="en-IN" sz="3200" dirty="0"/>
              <a:t>6.Strategies for Procuring Materials</a:t>
            </a:r>
            <a:br>
              <a:rPr lang="en-IN" sz="3200" dirty="0"/>
            </a:br>
            <a:endParaRPr lang="en-IN" sz="3200" dirty="0"/>
          </a:p>
        </p:txBody>
      </p:sp>
      <p:pic>
        <p:nvPicPr>
          <p:cNvPr id="4" name="Picture 3">
            <a:extLst>
              <a:ext uri="{FF2B5EF4-FFF2-40B4-BE49-F238E27FC236}">
                <a16:creationId xmlns:a16="http://schemas.microsoft.com/office/drawing/2014/main" id="{5E705C82-1DFB-4FCF-A791-7BB0309B3BBB}"/>
              </a:ext>
            </a:extLst>
          </p:cNvPr>
          <p:cNvPicPr>
            <a:picLocks noChangeAspect="1"/>
          </p:cNvPicPr>
          <p:nvPr/>
        </p:nvPicPr>
        <p:blipFill rotWithShape="1">
          <a:blip r:embed="rId5"/>
          <a:srcRect l="13767" r="9700" b="4"/>
          <a:stretch/>
        </p:blipFill>
        <p:spPr>
          <a:xfrm>
            <a:off x="20" y="10"/>
            <a:ext cx="2769297" cy="3355932"/>
          </a:xfrm>
          <a:prstGeom prst="rect">
            <a:avLst/>
          </a:prstGeom>
        </p:spPr>
      </p:pic>
      <p:sp>
        <p:nvSpPr>
          <p:cNvPr id="3" name="Content Placeholder 2">
            <a:extLst>
              <a:ext uri="{FF2B5EF4-FFF2-40B4-BE49-F238E27FC236}">
                <a16:creationId xmlns:a16="http://schemas.microsoft.com/office/drawing/2014/main" id="{F8E53F2A-AB62-4424-BEB8-2C29F6106CFD}"/>
              </a:ext>
            </a:extLst>
          </p:cNvPr>
          <p:cNvSpPr>
            <a:spLocks noGrp="1"/>
          </p:cNvSpPr>
          <p:nvPr>
            <p:ph idx="1"/>
          </p:nvPr>
        </p:nvSpPr>
        <p:spPr>
          <a:xfrm>
            <a:off x="6178249" y="1944914"/>
            <a:ext cx="5522136" cy="4227286"/>
          </a:xfrm>
        </p:spPr>
        <p:txBody>
          <a:bodyPr>
            <a:normAutofit/>
          </a:bodyPr>
          <a:lstStyle/>
          <a:p>
            <a:r>
              <a:rPr lang="en-IN" dirty="0"/>
              <a:t>Materials from subcontinent and beyond </a:t>
            </a:r>
          </a:p>
          <a:p>
            <a:pPr marL="617220" lvl="1" indent="-342900">
              <a:buFont typeface="+mj-lt"/>
              <a:buAutoNum type="arabicPeriod"/>
            </a:pPr>
            <a:r>
              <a:rPr lang="en-IN" sz="2000" dirty="0"/>
              <a:t>Localy available(terracotta model of bullock carts )</a:t>
            </a:r>
          </a:p>
          <a:p>
            <a:pPr marL="617220" lvl="1" indent="-342900">
              <a:buFont typeface="+mj-lt"/>
              <a:buAutoNum type="arabicPeriod"/>
            </a:pPr>
            <a:r>
              <a:rPr lang="en-IN" sz="2000" dirty="0"/>
              <a:t>Expedition </a:t>
            </a:r>
          </a:p>
          <a:p>
            <a:r>
              <a:rPr lang="en-IN" dirty="0"/>
              <a:t>Contact with distinct lands</a:t>
            </a:r>
          </a:p>
          <a:p>
            <a:pPr marL="617220" lvl="1" indent="-342900">
              <a:buFont typeface="+mj-lt"/>
              <a:buAutoNum type="arabicPeriod"/>
            </a:pPr>
            <a:r>
              <a:rPr lang="en-IN" sz="2000" dirty="0"/>
              <a:t>Evidence from Mesopotamian texts(</a:t>
            </a:r>
            <a:r>
              <a:rPr lang="en-IN" sz="2000" dirty="0" err="1"/>
              <a:t>magan</a:t>
            </a:r>
            <a:r>
              <a:rPr lang="en-IN" sz="2000" dirty="0"/>
              <a:t>{Oman}, Dilmun{Bahrain}, meluhha) </a:t>
            </a:r>
          </a:p>
          <a:p>
            <a:pPr marL="617220" lvl="1" indent="-342900">
              <a:buFont typeface="+mj-lt"/>
              <a:buAutoNum type="arabicPeriod"/>
            </a:pPr>
            <a:r>
              <a:rPr lang="en-IN" sz="2000" dirty="0"/>
              <a:t>Copper from Oman  </a:t>
            </a:r>
          </a:p>
          <a:p>
            <a:pPr marL="617220" lvl="1" indent="-342900">
              <a:buFont typeface="+mj-lt"/>
              <a:buAutoNum type="arabicPeriod"/>
            </a:pPr>
            <a:r>
              <a:rPr lang="en-IN" sz="2000" dirty="0"/>
              <a:t>Evidence of ships and boats on seals </a:t>
            </a:r>
          </a:p>
        </p:txBody>
      </p:sp>
      <p:grpSp>
        <p:nvGrpSpPr>
          <p:cNvPr id="51" name="Group 50">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2" name="Oval 51">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3" name="Oval 52">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2595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57AFC614-6952-4689-9FCA-48F2F54D9A71}"/>
              </a:ext>
            </a:extLst>
          </p:cNvPr>
          <p:cNvSpPr>
            <a:spLocks noGrp="1"/>
          </p:cNvSpPr>
          <p:nvPr>
            <p:ph type="title"/>
          </p:nvPr>
        </p:nvSpPr>
        <p:spPr>
          <a:xfrm>
            <a:off x="643468" y="643466"/>
            <a:ext cx="3686312" cy="5528734"/>
          </a:xfrm>
        </p:spPr>
        <p:txBody>
          <a:bodyPr>
            <a:normAutofit/>
          </a:bodyPr>
          <a:lstStyle/>
          <a:p>
            <a:pPr algn="ctr"/>
            <a:r>
              <a:rPr lang="en-IN" sz="4800" u="sng" dirty="0">
                <a:solidFill>
                  <a:srgbClr val="FFFFFF"/>
                </a:solidFill>
              </a:rPr>
              <a:t>Part 2</a:t>
            </a:r>
          </a:p>
        </p:txBody>
      </p:sp>
      <p:sp>
        <p:nvSpPr>
          <p:cNvPr id="3" name="Content Placeholder 2">
            <a:extLst>
              <a:ext uri="{FF2B5EF4-FFF2-40B4-BE49-F238E27FC236}">
                <a16:creationId xmlns:a16="http://schemas.microsoft.com/office/drawing/2014/main" id="{4AF242D6-C7E5-448C-83AF-A436A36A2D03}"/>
              </a:ext>
            </a:extLst>
          </p:cNvPr>
          <p:cNvSpPr>
            <a:spLocks noGrp="1"/>
          </p:cNvSpPr>
          <p:nvPr>
            <p:ph idx="1"/>
          </p:nvPr>
        </p:nvSpPr>
        <p:spPr>
          <a:xfrm>
            <a:off x="5053780" y="599768"/>
            <a:ext cx="6074467" cy="5572432"/>
          </a:xfrm>
        </p:spPr>
        <p:txBody>
          <a:bodyPr anchor="ctr">
            <a:normAutofit/>
          </a:bodyPr>
          <a:lstStyle/>
          <a:p>
            <a:r>
              <a:rPr lang="en-US" b="1" u="sng" dirty="0"/>
              <a:t>Topics Covered </a:t>
            </a:r>
          </a:p>
          <a:p>
            <a:pPr marL="457200" indent="-457200">
              <a:buFont typeface="+mj-lt"/>
              <a:buAutoNum type="arabicPeriod"/>
            </a:pPr>
            <a:r>
              <a:rPr lang="en-IN" dirty="0"/>
              <a:t>Seals, scripts, weights</a:t>
            </a:r>
          </a:p>
          <a:p>
            <a:pPr marL="457200" indent="-457200">
              <a:buFont typeface="+mj-lt"/>
              <a:buAutoNum type="arabicPeriod"/>
            </a:pPr>
            <a:r>
              <a:rPr lang="en-IN" dirty="0"/>
              <a:t>Ancient Authority </a:t>
            </a:r>
          </a:p>
          <a:p>
            <a:pPr marL="457200" indent="-457200">
              <a:buFont typeface="+mj-lt"/>
              <a:buAutoNum type="arabicPeriod"/>
            </a:pPr>
            <a:r>
              <a:rPr lang="en-IN" dirty="0"/>
              <a:t>The End of the civilisation </a:t>
            </a:r>
          </a:p>
          <a:p>
            <a:pPr marL="457200" indent="-457200">
              <a:buFont typeface="+mj-lt"/>
              <a:buAutoNum type="arabicPeriod"/>
            </a:pPr>
            <a:r>
              <a:rPr lang="en-IN" dirty="0"/>
              <a:t>Discovering the </a:t>
            </a:r>
            <a:r>
              <a:rPr lang="en-IN" dirty="0" err="1"/>
              <a:t>harappan</a:t>
            </a:r>
            <a:r>
              <a:rPr lang="en-IN" dirty="0"/>
              <a:t> civilisation</a:t>
            </a:r>
          </a:p>
          <a:p>
            <a:pPr marL="457200" indent="-457200">
              <a:buFont typeface="+mj-lt"/>
              <a:buAutoNum type="arabicPeriod"/>
            </a:pPr>
            <a:r>
              <a:rPr lang="en-IN" dirty="0"/>
              <a:t>Problems of piecing together the past</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3506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50</TotalTime>
  <Words>1052</Words>
  <Application>Microsoft Office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Rockwell</vt:lpstr>
      <vt:lpstr>Rockwell Condensed</vt:lpstr>
      <vt:lpstr>Rockwell Extra Bold</vt:lpstr>
      <vt:lpstr>Wingdings</vt:lpstr>
      <vt:lpstr>Wood Type</vt:lpstr>
      <vt:lpstr>class XII-HISTORY  </vt:lpstr>
      <vt:lpstr>part 1</vt:lpstr>
      <vt:lpstr>1.Beginnings(3300-1300 B.C.E)</vt:lpstr>
      <vt:lpstr>2.Subsistence Strategies</vt:lpstr>
      <vt:lpstr> 3.Mohenjodaro (A Planned Urban Centre) </vt:lpstr>
      <vt:lpstr> 4.Tracking Social Differences </vt:lpstr>
      <vt:lpstr> 5.Finding About Craft Production </vt:lpstr>
      <vt:lpstr> 6.Strategies for Procuring Materials </vt:lpstr>
      <vt:lpstr>Part 2</vt:lpstr>
      <vt:lpstr>Seals, scripts, weights</vt:lpstr>
      <vt:lpstr>Ancient Authority </vt:lpstr>
      <vt:lpstr>The end of the civilisation </vt:lpstr>
      <vt:lpstr>Discovering the harappan civilisation</vt:lpstr>
      <vt:lpstr>Problems of piecing together the past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XII-HISTORY</dc:title>
  <dc:creator>Supriya Dutta</dc:creator>
  <cp:lastModifiedBy>Supriya Dutta</cp:lastModifiedBy>
  <cp:revision>2</cp:revision>
  <dcterms:created xsi:type="dcterms:W3CDTF">2020-04-05T17:24:14Z</dcterms:created>
  <dcterms:modified xsi:type="dcterms:W3CDTF">2020-04-17T11:07:25Z</dcterms:modified>
</cp:coreProperties>
</file>